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3" r:id="rId2"/>
  </p:sldMasterIdLst>
  <p:notesMasterIdLst>
    <p:notesMasterId r:id="rId36"/>
  </p:notesMasterIdLst>
  <p:sldIdLst>
    <p:sldId id="442" r:id="rId3"/>
    <p:sldId id="475" r:id="rId4"/>
    <p:sldId id="445" r:id="rId5"/>
    <p:sldId id="469" r:id="rId6"/>
    <p:sldId id="458" r:id="rId7"/>
    <p:sldId id="476" r:id="rId8"/>
    <p:sldId id="474" r:id="rId9"/>
    <p:sldId id="453" r:id="rId10"/>
    <p:sldId id="470" r:id="rId11"/>
    <p:sldId id="491" r:id="rId12"/>
    <p:sldId id="500" r:id="rId13"/>
    <p:sldId id="501" r:id="rId14"/>
    <p:sldId id="488" r:id="rId15"/>
    <p:sldId id="489" r:id="rId16"/>
    <p:sldId id="490" r:id="rId17"/>
    <p:sldId id="471" r:id="rId18"/>
    <p:sldId id="486" r:id="rId19"/>
    <p:sldId id="487" r:id="rId20"/>
    <p:sldId id="477" r:id="rId21"/>
    <p:sldId id="480" r:id="rId22"/>
    <p:sldId id="492" r:id="rId23"/>
    <p:sldId id="493" r:id="rId24"/>
    <p:sldId id="494" r:id="rId25"/>
    <p:sldId id="495" r:id="rId26"/>
    <p:sldId id="455" r:id="rId27"/>
    <p:sldId id="496" r:id="rId28"/>
    <p:sldId id="497" r:id="rId29"/>
    <p:sldId id="498" r:id="rId30"/>
    <p:sldId id="499" r:id="rId31"/>
    <p:sldId id="457" r:id="rId32"/>
    <p:sldId id="456" r:id="rId33"/>
    <p:sldId id="462" r:id="rId34"/>
    <p:sldId id="464" r:id="rId35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  <p:embeddedFont>
      <p:font typeface="等线 Light" panose="02010600030101010101" pitchFamily="2" charset="-122"/>
      <p:regular r:id="rId39"/>
    </p:embeddedFont>
    <p:embeddedFont>
      <p:font typeface="微软雅黑" panose="020B0503020204020204" pitchFamily="34" charset="-122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HY헤드라인M" panose="02030600000101010101" pitchFamily="18" charset="-127"/>
      <p:regular r:id="rId46"/>
    </p:embeddedFont>
    <p:embeddedFont>
      <p:font typeface="Impact" panose="020B0806030902050204" pitchFamily="34" charset="0"/>
      <p:regular r:id="rId47"/>
    </p:embeddedFont>
    <p:embeddedFont>
      <p:font typeface="바른공군체 Bold" panose="020B0800000101010101" pitchFamily="50" charset="-127"/>
      <p:bold r:id="rId48"/>
    </p:embeddedFont>
    <p:embeddedFont>
      <p:font typeface="바른공군체 Medium" panose="020B0600000101010101" pitchFamily="50" charset="-127"/>
      <p:regular r:id="rId49"/>
    </p:embeddedFont>
    <p:embeddedFont>
      <p:font typeface="휴먼둥근헤드라인" panose="02030504000101010101" pitchFamily="18" charset="-127"/>
      <p:regular r:id="rId50"/>
    </p:embeddedFont>
  </p:embeddedFontLst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21" autoAdjust="0"/>
    <p:restoredTop sz="97019" autoAdjust="0"/>
  </p:normalViewPr>
  <p:slideViewPr>
    <p:cSldViewPr snapToGrid="0" showGuides="1">
      <p:cViewPr varScale="1">
        <p:scale>
          <a:sx n="78" d="100"/>
          <a:sy n="78" d="100"/>
        </p:scale>
        <p:origin x="97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tags" Target="tags/tag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59F8D3C-0839-45A5-BD79-A5F298CFE65B}" type="datetimeFigureOut">
              <a:rPr lang="zh-CN" altLang="en-US" smtClean="0"/>
              <a:pPr/>
              <a:t>2023/2/12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9ABE1F5-E8C7-454E-92C4-74FA67077DA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1548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428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5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37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57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170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782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534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175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004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분석의 기대효과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서울의 인구포화문제 완화 및 주거비 부담 완화에 기여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  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현시점 차기 경기도내 신도시 지역 후보를 예상하여 경기도 내에 주택을 공급하려는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건설사에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수요층의 요구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지리적 위치 와 면적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를 알맞은 모델로 제시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961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분석의 기대효과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서울의 인구포화문제 완화 및 주거비 부담 완화에 기여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  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현시점 차기 경기도내 신도시 지역 후보를 예상하여 경기도 내에 주택을 공급하려는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건설사에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수요층의 요구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지리적 위치 와 면적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를 알맞은 모델로 제시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708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분석의 기대효과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서울의 인구포화문제 완화 및 주거비 부담 완화에 기여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  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현시점 차기 경기도내 신도시 지역 후보를 예상하여 경기도 내에 주택을 공급하려는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건설사에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수요층의 요구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지리적 위치 와 면적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를 알맞은 모델로 제시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627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분석의 기대효과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서울의 인구포화문제 완화 및 주거비 부담 완화에 기여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  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현시점 차기 경기도내 신도시 지역 후보를 예상하여 경기도 내에 주택을 공급하려는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건설사에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수요층의 요구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지리적 위치 와 면적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를 알맞은 모델로 제시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693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00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4. 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분석의 기대효과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</a:t>
            </a:r>
            <a:endParaRPr lang="ko-KR" altLang="en-US" b="0" dirty="0">
              <a:effectLst/>
            </a:endParaRPr>
          </a:p>
          <a:p>
            <a:pPr rtl="0"/>
            <a:r>
              <a:rPr lang="en-US" altLang="ko-KR" sz="1200" b="0" i="0" u="none" strike="noStrike" kern="1200" baseline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1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서울의 인구포화문제 완화 및 주거비 부담 완화에 기여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   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현시점 차기 경기도내 신도시 지역 후보를 예상하여 경기도 내에 주택을 공급하려는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건설사에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수요층의 요구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지리적 위치 와 면적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를 알맞은 모델로 제시</a:t>
            </a:r>
            <a:endParaRPr lang="ko-KR" altLang="en-US" b="0" dirty="0">
              <a:effectLst/>
            </a:endParaRPr>
          </a:p>
          <a:p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7623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004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4846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72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0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주제선정배경 전 </a:t>
            </a:r>
            <a:r>
              <a:rPr lang="en-US" altLang="ko-KR" dirty="0"/>
              <a:t>-&gt; </a:t>
            </a:r>
            <a:r>
              <a:rPr lang="ko-KR" altLang="en-US" dirty="0"/>
              <a:t>후 얘기 하기</a:t>
            </a:r>
            <a:endParaRPr lang="en-US" altLang="ko-KR" dirty="0"/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  서울의 생활인구가 변함 없는 상황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서울시 생활 인구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일수별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탈서울하여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경기하는 수가 증가하고 있으며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인구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국내인구이동통계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_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전출지전입지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시도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별 이동자수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사회적으로 수요층이 다양화되고 있음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그래서 경기도 내에 기존 신도시와 개발중인 신도시 제외 가장 인프라가 좋은 지역을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AHP(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계층화 분석법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로 찾기  </a:t>
            </a:r>
            <a:endParaRPr lang="ko-KR" altLang="en-US" b="0" dirty="0">
              <a:effectLst/>
            </a:endParaRPr>
          </a:p>
          <a:p>
            <a:pPr rtl="0"/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하지만 상위 데이터들이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구도시들만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나올 뿐 의미 있는 데이터를 찾기 힘들었음</a:t>
            </a:r>
            <a:endParaRPr lang="ko-KR" altLang="en-US" b="0" dirty="0">
              <a:effectLst/>
            </a:endParaRPr>
          </a:p>
          <a:p>
            <a:endParaRPr lang="en-US" altLang="ko-KR" dirty="0"/>
          </a:p>
          <a:p>
            <a:r>
              <a:rPr lang="ko-KR" altLang="en-US" dirty="0"/>
              <a:t>왜</a:t>
            </a:r>
            <a:r>
              <a:rPr lang="en-US" altLang="ko-KR" dirty="0"/>
              <a:t>2</a:t>
            </a:r>
            <a:r>
              <a:rPr lang="ko-KR" altLang="en-US" dirty="0"/>
              <a:t>순환도시지역을 찾았는지 </a:t>
            </a:r>
            <a:r>
              <a:rPr lang="en-US" altLang="ko-KR" dirty="0"/>
              <a:t>: </a:t>
            </a:r>
            <a:r>
              <a:rPr lang="ko-KR" altLang="en-US" dirty="0"/>
              <a:t>신도시화 되어 있고</a:t>
            </a:r>
            <a:r>
              <a:rPr lang="en-US" altLang="ko-KR" dirty="0"/>
              <a:t>, </a:t>
            </a:r>
            <a:r>
              <a:rPr lang="ko-KR" altLang="en-US" dirty="0"/>
              <a:t>차기 신도시를 </a:t>
            </a:r>
            <a:r>
              <a:rPr lang="ko-KR" altLang="en-US" dirty="0" err="1"/>
              <a:t>찾는거기</a:t>
            </a:r>
            <a:r>
              <a:rPr lang="ko-KR" altLang="en-US" dirty="0"/>
              <a:t> 때문에</a:t>
            </a:r>
            <a:br>
              <a:rPr lang="ko-KR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6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6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853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00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ABE1F5-E8C7-454E-92C4-74FA67077DA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79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7122-BDFB-4D3A-AE0F-A71858F0E432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915C-52AB-44A5-AEA7-71B9185F81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993902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7122-BDFB-4D3A-AE0F-A71858F0E432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915C-52AB-44A5-AEA7-71B9185F81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059945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2000" cy="5769260"/>
          </a:xfrm>
          <a:custGeom>
            <a:avLst/>
            <a:gdLst>
              <a:gd name="connsiteX0" fmla="*/ 0 w 12192000"/>
              <a:gd name="connsiteY0" fmla="*/ 0 h 5769260"/>
              <a:gd name="connsiteX1" fmla="*/ 12192000 w 12192000"/>
              <a:gd name="connsiteY1" fmla="*/ 0 h 5769260"/>
              <a:gd name="connsiteX2" fmla="*/ 12192000 w 12192000"/>
              <a:gd name="connsiteY2" fmla="*/ 4878486 h 5769260"/>
              <a:gd name="connsiteX3" fmla="*/ 6096000 w 12192000"/>
              <a:gd name="connsiteY3" fmla="*/ 5769260 h 5769260"/>
              <a:gd name="connsiteX4" fmla="*/ 0 w 12192000"/>
              <a:gd name="connsiteY4" fmla="*/ 4878486 h 576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769260">
                <a:moveTo>
                  <a:pt x="0" y="0"/>
                </a:moveTo>
                <a:lnTo>
                  <a:pt x="12192000" y="0"/>
                </a:lnTo>
                <a:lnTo>
                  <a:pt x="12192000" y="4878486"/>
                </a:lnTo>
                <a:lnTo>
                  <a:pt x="6096000" y="5769260"/>
                </a:lnTo>
                <a:lnTo>
                  <a:pt x="0" y="48784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999053"/>
      </p:ext>
    </p:extLst>
  </p:cSld>
  <p:clrMapOvr>
    <a:masterClrMapping/>
  </p:clrMapOvr>
  <p:transition spd="slow" advTm="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47304"/>
      </p:ext>
    </p:extLst>
  </p:cSld>
  <p:clrMapOvr>
    <a:masterClrMapping/>
  </p:clrMapOvr>
  <p:transition spd="slow" advTm="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862835"/>
      </p:ext>
    </p:extLst>
  </p:cSld>
  <p:clrMapOvr>
    <a:masterClrMapping/>
  </p:clrMapOvr>
  <p:transition spd="slow" advTm="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931895"/>
      </p:ext>
    </p:extLst>
  </p:cSld>
  <p:clrMapOvr>
    <a:masterClrMapping/>
  </p:clrMapOvr>
  <p:transition spd="slow" advTm="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315992"/>
      </p:ext>
    </p:extLst>
  </p:cSld>
  <p:clrMapOvr>
    <a:masterClrMapping/>
  </p:clrMapOvr>
  <p:transition spd="slow" advTm="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487859"/>
      </p:ext>
    </p:extLst>
  </p:cSld>
  <p:clrMapOvr>
    <a:masterClrMapping/>
  </p:clrMapOvr>
  <p:transition spd="slow" advTm="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8455836"/>
      </p:ext>
    </p:extLst>
  </p:cSld>
  <p:clrMapOvr>
    <a:masterClrMapping/>
  </p:clrMapOvr>
  <p:transition spd="slow" advTm="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EC4A4-899B-4597-8600-38E215EC9C2B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7894D-0A44-4FDD-8318-13A668C9C5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0717"/>
      </p:ext>
    </p:extLst>
  </p:cSld>
  <p:clrMapOvr>
    <a:masterClrMapping/>
  </p:clrMapOvr>
  <p:transition spd="slow" advTm="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-1" y="-1"/>
            <a:ext cx="12192000" cy="5769260"/>
          </a:xfrm>
          <a:custGeom>
            <a:avLst/>
            <a:gdLst>
              <a:gd name="connsiteX0" fmla="*/ 0 w 12192000"/>
              <a:gd name="connsiteY0" fmla="*/ 0 h 5769260"/>
              <a:gd name="connsiteX1" fmla="*/ 12192000 w 12192000"/>
              <a:gd name="connsiteY1" fmla="*/ 0 h 5769260"/>
              <a:gd name="connsiteX2" fmla="*/ 12192000 w 12192000"/>
              <a:gd name="connsiteY2" fmla="*/ 4878486 h 5769260"/>
              <a:gd name="connsiteX3" fmla="*/ 6096000 w 12192000"/>
              <a:gd name="connsiteY3" fmla="*/ 5769260 h 5769260"/>
              <a:gd name="connsiteX4" fmla="*/ 0 w 12192000"/>
              <a:gd name="connsiteY4" fmla="*/ 4878486 h 576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5769260">
                <a:moveTo>
                  <a:pt x="0" y="0"/>
                </a:moveTo>
                <a:lnTo>
                  <a:pt x="12192000" y="0"/>
                </a:lnTo>
                <a:lnTo>
                  <a:pt x="12192000" y="4878486"/>
                </a:lnTo>
                <a:lnTo>
                  <a:pt x="6096000" y="5769260"/>
                </a:lnTo>
                <a:lnTo>
                  <a:pt x="0" y="48784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953346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87122-BDFB-4D3A-AE0F-A71858F0E432}" type="datetimeFigureOut">
              <a:rPr lang="zh-CN" altLang="en-US" smtClean="0"/>
              <a:t>2023/2/12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6915C-52AB-44A5-AEA7-71B9185F81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69614"/>
      </p:ext>
    </p:extLst>
  </p:cSld>
  <p:clrMapOvr>
    <a:masterClrMapping/>
  </p:clrMapOvr>
  <p:transition spd="slow" advTm="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63985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2034745" y="2214865"/>
            <a:ext cx="1764000" cy="2952000"/>
          </a:xfrm>
          <a:custGeom>
            <a:avLst/>
            <a:gdLst>
              <a:gd name="connsiteX0" fmla="*/ 0 w 1764000"/>
              <a:gd name="connsiteY0" fmla="*/ 0 h 2952000"/>
              <a:gd name="connsiteX1" fmla="*/ 1764000 w 1764000"/>
              <a:gd name="connsiteY1" fmla="*/ 0 h 2952000"/>
              <a:gd name="connsiteX2" fmla="*/ 1764000 w 1764000"/>
              <a:gd name="connsiteY2" fmla="*/ 2952000 h 2952000"/>
              <a:gd name="connsiteX3" fmla="*/ 0 w 1764000"/>
              <a:gd name="connsiteY3" fmla="*/ 2952000 h 29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00" h="2952000">
                <a:moveTo>
                  <a:pt x="0" y="0"/>
                </a:moveTo>
                <a:lnTo>
                  <a:pt x="1764000" y="0"/>
                </a:lnTo>
                <a:lnTo>
                  <a:pt x="1764000" y="2952000"/>
                </a:lnTo>
                <a:lnTo>
                  <a:pt x="0" y="295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422721" y="2214865"/>
            <a:ext cx="1764000" cy="2952000"/>
          </a:xfrm>
          <a:custGeom>
            <a:avLst/>
            <a:gdLst>
              <a:gd name="connsiteX0" fmla="*/ 0 w 1764000"/>
              <a:gd name="connsiteY0" fmla="*/ 0 h 2952000"/>
              <a:gd name="connsiteX1" fmla="*/ 1764000 w 1764000"/>
              <a:gd name="connsiteY1" fmla="*/ 0 h 2952000"/>
              <a:gd name="connsiteX2" fmla="*/ 1764000 w 1764000"/>
              <a:gd name="connsiteY2" fmla="*/ 2952000 h 2952000"/>
              <a:gd name="connsiteX3" fmla="*/ 0 w 1764000"/>
              <a:gd name="connsiteY3" fmla="*/ 2952000 h 295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00" h="2952000">
                <a:moveTo>
                  <a:pt x="0" y="0"/>
                </a:moveTo>
                <a:lnTo>
                  <a:pt x="1764000" y="0"/>
                </a:lnTo>
                <a:lnTo>
                  <a:pt x="1764000" y="2952000"/>
                </a:lnTo>
                <a:lnTo>
                  <a:pt x="0" y="2952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6467222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79374" y="1790701"/>
            <a:ext cx="4893525" cy="3245093"/>
          </a:xfrm>
          <a:custGeom>
            <a:avLst/>
            <a:gdLst>
              <a:gd name="connsiteX0" fmla="*/ 0 w 4893525"/>
              <a:gd name="connsiteY0" fmla="*/ 0 h 3245093"/>
              <a:gd name="connsiteX1" fmla="*/ 4893525 w 4893525"/>
              <a:gd name="connsiteY1" fmla="*/ 0 h 3245093"/>
              <a:gd name="connsiteX2" fmla="*/ 4893525 w 4893525"/>
              <a:gd name="connsiteY2" fmla="*/ 3245093 h 3245093"/>
              <a:gd name="connsiteX3" fmla="*/ 0 w 4893525"/>
              <a:gd name="connsiteY3" fmla="*/ 3245093 h 324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3525" h="3245093">
                <a:moveTo>
                  <a:pt x="0" y="0"/>
                </a:moveTo>
                <a:lnTo>
                  <a:pt x="4893525" y="0"/>
                </a:lnTo>
                <a:lnTo>
                  <a:pt x="4893525" y="3245093"/>
                </a:lnTo>
                <a:lnTo>
                  <a:pt x="0" y="32450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611984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2776754" y="2754128"/>
            <a:ext cx="1698722" cy="1698158"/>
          </a:xfrm>
          <a:custGeom>
            <a:avLst/>
            <a:gdLst>
              <a:gd name="connsiteX0" fmla="*/ 849361 w 1698722"/>
              <a:gd name="connsiteY0" fmla="*/ 0 h 1698158"/>
              <a:gd name="connsiteX1" fmla="*/ 1698722 w 1698722"/>
              <a:gd name="connsiteY1" fmla="*/ 849079 h 1698158"/>
              <a:gd name="connsiteX2" fmla="*/ 849361 w 1698722"/>
              <a:gd name="connsiteY2" fmla="*/ 1698158 h 1698158"/>
              <a:gd name="connsiteX3" fmla="*/ 0 w 1698722"/>
              <a:gd name="connsiteY3" fmla="*/ 849079 h 1698158"/>
              <a:gd name="connsiteX4" fmla="*/ 849361 w 1698722"/>
              <a:gd name="connsiteY4" fmla="*/ 0 h 169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722" h="1698158">
                <a:moveTo>
                  <a:pt x="849361" y="0"/>
                </a:moveTo>
                <a:cubicBezTo>
                  <a:pt x="1318450" y="0"/>
                  <a:pt x="1698722" y="380146"/>
                  <a:pt x="1698722" y="849079"/>
                </a:cubicBezTo>
                <a:cubicBezTo>
                  <a:pt x="1698722" y="1318012"/>
                  <a:pt x="1318450" y="1698158"/>
                  <a:pt x="849361" y="1698158"/>
                </a:cubicBezTo>
                <a:cubicBezTo>
                  <a:pt x="380272" y="1698158"/>
                  <a:pt x="0" y="1318012"/>
                  <a:pt x="0" y="849079"/>
                </a:cubicBezTo>
                <a:cubicBezTo>
                  <a:pt x="0" y="380146"/>
                  <a:pt x="380272" y="0"/>
                  <a:pt x="8493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5259232" y="2754128"/>
            <a:ext cx="1698722" cy="1698158"/>
          </a:xfrm>
          <a:custGeom>
            <a:avLst/>
            <a:gdLst>
              <a:gd name="connsiteX0" fmla="*/ 849361 w 1698722"/>
              <a:gd name="connsiteY0" fmla="*/ 0 h 1698158"/>
              <a:gd name="connsiteX1" fmla="*/ 1698722 w 1698722"/>
              <a:gd name="connsiteY1" fmla="*/ 849079 h 1698158"/>
              <a:gd name="connsiteX2" fmla="*/ 849361 w 1698722"/>
              <a:gd name="connsiteY2" fmla="*/ 1698158 h 1698158"/>
              <a:gd name="connsiteX3" fmla="*/ 0 w 1698722"/>
              <a:gd name="connsiteY3" fmla="*/ 849079 h 1698158"/>
              <a:gd name="connsiteX4" fmla="*/ 849361 w 1698722"/>
              <a:gd name="connsiteY4" fmla="*/ 0 h 169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722" h="1698158">
                <a:moveTo>
                  <a:pt x="849361" y="0"/>
                </a:moveTo>
                <a:cubicBezTo>
                  <a:pt x="1318450" y="0"/>
                  <a:pt x="1698722" y="380146"/>
                  <a:pt x="1698722" y="849079"/>
                </a:cubicBezTo>
                <a:cubicBezTo>
                  <a:pt x="1698722" y="1318012"/>
                  <a:pt x="1318450" y="1698158"/>
                  <a:pt x="849361" y="1698158"/>
                </a:cubicBezTo>
                <a:cubicBezTo>
                  <a:pt x="380272" y="1698158"/>
                  <a:pt x="0" y="1318012"/>
                  <a:pt x="0" y="849079"/>
                </a:cubicBezTo>
                <a:cubicBezTo>
                  <a:pt x="0" y="380146"/>
                  <a:pt x="380272" y="0"/>
                  <a:pt x="8493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7748223" y="2752459"/>
            <a:ext cx="1698722" cy="1698158"/>
          </a:xfrm>
          <a:custGeom>
            <a:avLst/>
            <a:gdLst>
              <a:gd name="connsiteX0" fmla="*/ 849361 w 1698722"/>
              <a:gd name="connsiteY0" fmla="*/ 0 h 1698158"/>
              <a:gd name="connsiteX1" fmla="*/ 1698722 w 1698722"/>
              <a:gd name="connsiteY1" fmla="*/ 849079 h 1698158"/>
              <a:gd name="connsiteX2" fmla="*/ 849361 w 1698722"/>
              <a:gd name="connsiteY2" fmla="*/ 1698158 h 1698158"/>
              <a:gd name="connsiteX3" fmla="*/ 0 w 1698722"/>
              <a:gd name="connsiteY3" fmla="*/ 849079 h 1698158"/>
              <a:gd name="connsiteX4" fmla="*/ 849361 w 1698722"/>
              <a:gd name="connsiteY4" fmla="*/ 0 h 1698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8722" h="1698158">
                <a:moveTo>
                  <a:pt x="849361" y="0"/>
                </a:moveTo>
                <a:cubicBezTo>
                  <a:pt x="1318450" y="0"/>
                  <a:pt x="1698722" y="380146"/>
                  <a:pt x="1698722" y="849079"/>
                </a:cubicBezTo>
                <a:cubicBezTo>
                  <a:pt x="1698722" y="1318012"/>
                  <a:pt x="1318450" y="1698158"/>
                  <a:pt x="849361" y="1698158"/>
                </a:cubicBezTo>
                <a:cubicBezTo>
                  <a:pt x="380272" y="1698158"/>
                  <a:pt x="0" y="1318012"/>
                  <a:pt x="0" y="849079"/>
                </a:cubicBezTo>
                <a:cubicBezTo>
                  <a:pt x="0" y="380146"/>
                  <a:pt x="380272" y="0"/>
                  <a:pt x="84936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367517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3301676"/>
              <a:gd name="connsiteX1" fmla="*/ 12192000 w 12192000"/>
              <a:gd name="connsiteY1" fmla="*/ 0 h 3301676"/>
              <a:gd name="connsiteX2" fmla="*/ 12192000 w 12192000"/>
              <a:gd name="connsiteY2" fmla="*/ 3301676 h 3301676"/>
              <a:gd name="connsiteX3" fmla="*/ 0 w 12192000"/>
              <a:gd name="connsiteY3" fmla="*/ 3301676 h 330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301676">
                <a:moveTo>
                  <a:pt x="0" y="0"/>
                </a:moveTo>
                <a:lnTo>
                  <a:pt x="12192000" y="0"/>
                </a:lnTo>
                <a:lnTo>
                  <a:pt x="12192000" y="3301676"/>
                </a:lnTo>
                <a:lnTo>
                  <a:pt x="0" y="33016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919851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130178" y="2649879"/>
            <a:ext cx="2553936" cy="3466760"/>
          </a:xfrm>
          <a:custGeom>
            <a:avLst/>
            <a:gdLst>
              <a:gd name="connsiteX0" fmla="*/ 126905 w 2553936"/>
              <a:gd name="connsiteY0" fmla="*/ 0 h 3466760"/>
              <a:gd name="connsiteX1" fmla="*/ 2427031 w 2553936"/>
              <a:gd name="connsiteY1" fmla="*/ 0 h 3466760"/>
              <a:gd name="connsiteX2" fmla="*/ 2553936 w 2553936"/>
              <a:gd name="connsiteY2" fmla="*/ 126905 h 3466760"/>
              <a:gd name="connsiteX3" fmla="*/ 2553936 w 2553936"/>
              <a:gd name="connsiteY3" fmla="*/ 3339855 h 3466760"/>
              <a:gd name="connsiteX4" fmla="*/ 2427031 w 2553936"/>
              <a:gd name="connsiteY4" fmla="*/ 3466760 h 3466760"/>
              <a:gd name="connsiteX5" fmla="*/ 126905 w 2553936"/>
              <a:gd name="connsiteY5" fmla="*/ 3466760 h 3466760"/>
              <a:gd name="connsiteX6" fmla="*/ 0 w 2553936"/>
              <a:gd name="connsiteY6" fmla="*/ 3339855 h 3466760"/>
              <a:gd name="connsiteX7" fmla="*/ 0 w 2553936"/>
              <a:gd name="connsiteY7" fmla="*/ 126905 h 3466760"/>
              <a:gd name="connsiteX8" fmla="*/ 126905 w 2553936"/>
              <a:gd name="connsiteY8" fmla="*/ 0 h 346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3936" h="3466760">
                <a:moveTo>
                  <a:pt x="126905" y="0"/>
                </a:moveTo>
                <a:lnTo>
                  <a:pt x="2427031" y="0"/>
                </a:lnTo>
                <a:cubicBezTo>
                  <a:pt x="2497119" y="0"/>
                  <a:pt x="2553936" y="56817"/>
                  <a:pt x="2553936" y="126905"/>
                </a:cubicBezTo>
                <a:lnTo>
                  <a:pt x="2553936" y="3339855"/>
                </a:lnTo>
                <a:cubicBezTo>
                  <a:pt x="2553936" y="3409943"/>
                  <a:pt x="2497119" y="3466760"/>
                  <a:pt x="2427031" y="3466760"/>
                </a:cubicBezTo>
                <a:lnTo>
                  <a:pt x="126905" y="3466760"/>
                </a:lnTo>
                <a:cubicBezTo>
                  <a:pt x="56817" y="3466760"/>
                  <a:pt x="0" y="3409943"/>
                  <a:pt x="0" y="3339855"/>
                </a:cubicBezTo>
                <a:lnTo>
                  <a:pt x="0" y="126905"/>
                </a:lnTo>
                <a:cubicBezTo>
                  <a:pt x="0" y="56817"/>
                  <a:pt x="56817" y="0"/>
                  <a:pt x="1269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819032" y="2649879"/>
            <a:ext cx="2553936" cy="3466760"/>
          </a:xfrm>
          <a:custGeom>
            <a:avLst/>
            <a:gdLst>
              <a:gd name="connsiteX0" fmla="*/ 135946 w 2553936"/>
              <a:gd name="connsiteY0" fmla="*/ 0 h 3466760"/>
              <a:gd name="connsiteX1" fmla="*/ 2417990 w 2553936"/>
              <a:gd name="connsiteY1" fmla="*/ 0 h 3466760"/>
              <a:gd name="connsiteX2" fmla="*/ 2553936 w 2553936"/>
              <a:gd name="connsiteY2" fmla="*/ 135946 h 3466760"/>
              <a:gd name="connsiteX3" fmla="*/ 2553936 w 2553936"/>
              <a:gd name="connsiteY3" fmla="*/ 3330814 h 3466760"/>
              <a:gd name="connsiteX4" fmla="*/ 2417990 w 2553936"/>
              <a:gd name="connsiteY4" fmla="*/ 3466760 h 3466760"/>
              <a:gd name="connsiteX5" fmla="*/ 135946 w 2553936"/>
              <a:gd name="connsiteY5" fmla="*/ 3466760 h 3466760"/>
              <a:gd name="connsiteX6" fmla="*/ 0 w 2553936"/>
              <a:gd name="connsiteY6" fmla="*/ 3330814 h 3466760"/>
              <a:gd name="connsiteX7" fmla="*/ 0 w 2553936"/>
              <a:gd name="connsiteY7" fmla="*/ 135946 h 3466760"/>
              <a:gd name="connsiteX8" fmla="*/ 135946 w 2553936"/>
              <a:gd name="connsiteY8" fmla="*/ 0 h 346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3936" h="3466760">
                <a:moveTo>
                  <a:pt x="135946" y="0"/>
                </a:moveTo>
                <a:lnTo>
                  <a:pt x="2417990" y="0"/>
                </a:lnTo>
                <a:cubicBezTo>
                  <a:pt x="2493071" y="0"/>
                  <a:pt x="2553936" y="60865"/>
                  <a:pt x="2553936" y="135946"/>
                </a:cubicBezTo>
                <a:lnTo>
                  <a:pt x="2553936" y="3330814"/>
                </a:lnTo>
                <a:cubicBezTo>
                  <a:pt x="2553936" y="3405895"/>
                  <a:pt x="2493071" y="3466760"/>
                  <a:pt x="2417990" y="3466760"/>
                </a:cubicBezTo>
                <a:lnTo>
                  <a:pt x="135946" y="3466760"/>
                </a:lnTo>
                <a:cubicBezTo>
                  <a:pt x="60865" y="3466760"/>
                  <a:pt x="0" y="3405895"/>
                  <a:pt x="0" y="3330814"/>
                </a:cubicBezTo>
                <a:lnTo>
                  <a:pt x="0" y="135946"/>
                </a:lnTo>
                <a:cubicBezTo>
                  <a:pt x="0" y="60865"/>
                  <a:pt x="60865" y="0"/>
                  <a:pt x="13594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512066" y="2649879"/>
            <a:ext cx="2553936" cy="3466760"/>
          </a:xfrm>
          <a:custGeom>
            <a:avLst/>
            <a:gdLst>
              <a:gd name="connsiteX0" fmla="*/ 145012 w 2553936"/>
              <a:gd name="connsiteY0" fmla="*/ 0 h 3466760"/>
              <a:gd name="connsiteX1" fmla="*/ 2408924 w 2553936"/>
              <a:gd name="connsiteY1" fmla="*/ 0 h 3466760"/>
              <a:gd name="connsiteX2" fmla="*/ 2553936 w 2553936"/>
              <a:gd name="connsiteY2" fmla="*/ 145012 h 3466760"/>
              <a:gd name="connsiteX3" fmla="*/ 2553936 w 2553936"/>
              <a:gd name="connsiteY3" fmla="*/ 3321748 h 3466760"/>
              <a:gd name="connsiteX4" fmla="*/ 2408924 w 2553936"/>
              <a:gd name="connsiteY4" fmla="*/ 3466760 h 3466760"/>
              <a:gd name="connsiteX5" fmla="*/ 145012 w 2553936"/>
              <a:gd name="connsiteY5" fmla="*/ 3466760 h 3466760"/>
              <a:gd name="connsiteX6" fmla="*/ 0 w 2553936"/>
              <a:gd name="connsiteY6" fmla="*/ 3321748 h 3466760"/>
              <a:gd name="connsiteX7" fmla="*/ 0 w 2553936"/>
              <a:gd name="connsiteY7" fmla="*/ 145012 h 3466760"/>
              <a:gd name="connsiteX8" fmla="*/ 145012 w 2553936"/>
              <a:gd name="connsiteY8" fmla="*/ 0 h 3466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3936" h="3466760">
                <a:moveTo>
                  <a:pt x="145012" y="0"/>
                </a:moveTo>
                <a:lnTo>
                  <a:pt x="2408924" y="0"/>
                </a:lnTo>
                <a:cubicBezTo>
                  <a:pt x="2489012" y="0"/>
                  <a:pt x="2553936" y="64924"/>
                  <a:pt x="2553936" y="145012"/>
                </a:cubicBezTo>
                <a:lnTo>
                  <a:pt x="2553936" y="3321748"/>
                </a:lnTo>
                <a:cubicBezTo>
                  <a:pt x="2553936" y="3401836"/>
                  <a:pt x="2489012" y="3466760"/>
                  <a:pt x="2408924" y="3466760"/>
                </a:cubicBezTo>
                <a:lnTo>
                  <a:pt x="145012" y="3466760"/>
                </a:lnTo>
                <a:cubicBezTo>
                  <a:pt x="64924" y="3466760"/>
                  <a:pt x="0" y="3401836"/>
                  <a:pt x="0" y="3321748"/>
                </a:cubicBezTo>
                <a:lnTo>
                  <a:pt x="0" y="145012"/>
                </a:lnTo>
                <a:cubicBezTo>
                  <a:pt x="0" y="64924"/>
                  <a:pt x="64924" y="0"/>
                  <a:pt x="1450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971968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6564053" y="2600908"/>
            <a:ext cx="4908811" cy="2801518"/>
          </a:xfrm>
          <a:custGeom>
            <a:avLst/>
            <a:gdLst>
              <a:gd name="connsiteX0" fmla="*/ 0 w 4908811"/>
              <a:gd name="connsiteY0" fmla="*/ 0 h 2801518"/>
              <a:gd name="connsiteX1" fmla="*/ 4908811 w 4908811"/>
              <a:gd name="connsiteY1" fmla="*/ 0 h 2801518"/>
              <a:gd name="connsiteX2" fmla="*/ 4908811 w 4908811"/>
              <a:gd name="connsiteY2" fmla="*/ 2801518 h 2801518"/>
              <a:gd name="connsiteX3" fmla="*/ 0 w 4908811"/>
              <a:gd name="connsiteY3" fmla="*/ 2801518 h 280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8811" h="2801518">
                <a:moveTo>
                  <a:pt x="0" y="0"/>
                </a:moveTo>
                <a:lnTo>
                  <a:pt x="4908811" y="0"/>
                </a:lnTo>
                <a:lnTo>
                  <a:pt x="4908811" y="2801518"/>
                </a:lnTo>
                <a:lnTo>
                  <a:pt x="0" y="280151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26573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/>
          <p:cNvSpPr>
            <a:spLocks noGrp="1"/>
          </p:cNvSpPr>
          <p:nvPr>
            <p:ph type="pic" sz="quarter" idx="10"/>
          </p:nvPr>
        </p:nvSpPr>
        <p:spPr>
          <a:xfrm>
            <a:off x="8223996" y="1361942"/>
            <a:ext cx="1524524" cy="1520414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6296715" y="2094062"/>
            <a:ext cx="1867568" cy="1862534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9633911" y="2359519"/>
            <a:ext cx="1524524" cy="1520414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8062414" y="3386860"/>
            <a:ext cx="1847688" cy="1842708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3" name="图片占位符 22"/>
          <p:cNvSpPr>
            <a:spLocks noGrp="1"/>
          </p:cNvSpPr>
          <p:nvPr>
            <p:ph type="pic" sz="quarter" idx="14"/>
          </p:nvPr>
        </p:nvSpPr>
        <p:spPr>
          <a:xfrm>
            <a:off x="6881619" y="4685989"/>
            <a:ext cx="1398978" cy="1395206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5"/>
          </p:nvPr>
        </p:nvSpPr>
        <p:spPr>
          <a:xfrm>
            <a:off x="9910102" y="4526332"/>
            <a:ext cx="1398978" cy="1395206"/>
          </a:xfrm>
          <a:prstGeom prst="ellipse">
            <a:avLst/>
          </a:pr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074993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4087122-BDFB-4D3A-AE0F-A71858F0E432}" type="datetimeFigureOut">
              <a:rPr lang="zh-CN" altLang="en-US" smtClean="0"/>
              <a:pPr/>
              <a:t>2023/2/12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D66915C-52AB-44A5-AEA7-71B9185F81B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917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2" r:id="rId3"/>
    <p:sldLayoutId id="2147483661" r:id="rId4"/>
    <p:sldLayoutId id="2147483660" r:id="rId5"/>
    <p:sldLayoutId id="2147483659" r:id="rId6"/>
    <p:sldLayoutId id="2147483658" r:id="rId7"/>
    <p:sldLayoutId id="2147483657" r:id="rId8"/>
    <p:sldLayoutId id="2147483656" r:id="rId9"/>
    <p:sldLayoutId id="2147483673" r:id="rId10"/>
    <p:sldLayoutId id="2147483674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CEEC4A4-899B-4597-8600-38E215EC9C2B}" type="datetimeFigureOut">
              <a:rPr lang="zh-CN" altLang="en-US" smtClean="0"/>
              <a:pPr/>
              <a:t>2023/2/12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BE7894D-0A44-4FDD-8318-13A668C9C508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885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9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89.png"/><Relationship Id="rId10" Type="http://schemas.openxmlformats.org/officeDocument/2006/relationships/image" Target="../media/image93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5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jpe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3.jpe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0" b="14280"/>
          <a:stretch>
            <a:fillRect/>
          </a:stretch>
        </p:blipFill>
        <p:spPr/>
      </p:pic>
      <p:sp>
        <p:nvSpPr>
          <p:cNvPr id="3" name="五边形 2"/>
          <p:cNvSpPr/>
          <p:nvPr/>
        </p:nvSpPr>
        <p:spPr>
          <a:xfrm rot="5400000">
            <a:off x="3211371" y="-3211369"/>
            <a:ext cx="5769260" cy="12192000"/>
          </a:xfrm>
          <a:prstGeom prst="homePlate">
            <a:avLst>
              <a:gd name="adj" fmla="val 15440"/>
            </a:avLst>
          </a:prstGeom>
          <a:solidFill>
            <a:sysClr val="windowText" lastClr="000000">
              <a:alpha val="61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59658" y="2357497"/>
            <a:ext cx="106726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차기 신도시 아파트 공급을 위한 경기도 외각지역 위치 추천 </a:t>
            </a:r>
            <a:r>
              <a:rPr kumimoji="0" lang="en-US" altLang="ko-KR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&amp;</a:t>
            </a:r>
          </a:p>
          <a:p>
            <a:pPr lvl="0" algn="ctr">
              <a:defRPr/>
            </a:pPr>
            <a:r>
              <a:rPr kumimoji="0" lang="ko-KR" altLang="en-US" sz="3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연도별 아파트 면적 선호도 추이</a:t>
            </a:r>
            <a:endParaRPr kumimoji="0" lang="zh-CN" altLang="en-US" sz="3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5680" y="1298839"/>
            <a:ext cx="576064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133" dirty="0">
                <a:solidFill>
                  <a:prstClr val="white"/>
                </a:solidFill>
                <a:latin typeface="바른공군체 Bold" pitchFamily="34" charset="-127"/>
                <a:ea typeface="바른공군체 Bold" pitchFamily="34" charset="-127"/>
              </a:rPr>
              <a:t>데이터 시각화 </a:t>
            </a:r>
            <a:r>
              <a:rPr lang="en-US" altLang="ko-KR" sz="2133" dirty="0">
                <a:solidFill>
                  <a:prstClr val="white"/>
                </a:solidFill>
                <a:latin typeface="바른공군체 Bold" pitchFamily="34" charset="-127"/>
                <a:ea typeface="바른공군체 Bold" pitchFamily="34" charset="-127"/>
              </a:rPr>
              <a:t>&amp; </a:t>
            </a:r>
            <a:r>
              <a:rPr lang="ko-KR" altLang="en-US" sz="2133" dirty="0">
                <a:solidFill>
                  <a:prstClr val="white"/>
                </a:solidFill>
                <a:latin typeface="바른공군체 Bold" pitchFamily="34" charset="-127"/>
                <a:ea typeface="바른공군체 Bold" pitchFamily="34" charset="-127"/>
              </a:rPr>
              <a:t>분석 취업캠프</a:t>
            </a:r>
            <a:endParaRPr kumimoji="0" lang="zh-CN" altLang="en-US" sz="213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135894" y="3543032"/>
            <a:ext cx="1920213" cy="60959"/>
            <a:chOff x="4031940" y="1941513"/>
            <a:chExt cx="1440160" cy="45719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031940" y="1964372"/>
              <a:ext cx="54006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  <p:sp>
          <p:nvSpPr>
            <p:cNvPr id="8" name="椭圆 7"/>
            <p:cNvSpPr/>
            <p:nvPr/>
          </p:nvSpPr>
          <p:spPr>
            <a:xfrm>
              <a:off x="4729160" y="1941513"/>
              <a:ext cx="45719" cy="45719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공군체 Bold" pitchFamily="34" charset="-127"/>
                <a:ea typeface="바른공군체 Bold" pitchFamily="34" charset="-127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4932040" y="1964372"/>
              <a:ext cx="540060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12" name="矩形 11"/>
          <p:cNvSpPr/>
          <p:nvPr/>
        </p:nvSpPr>
        <p:spPr>
          <a:xfrm>
            <a:off x="5137796" y="4088849"/>
            <a:ext cx="1920213" cy="360264"/>
          </a:xfrm>
          <a:prstGeom prst="rect">
            <a:avLst/>
          </a:prstGeom>
          <a:noFill/>
          <a:ln w="127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바른공군체 Bold" pitchFamily="34" charset="-127"/>
                <a:ea typeface="바른공군체 Bold" pitchFamily="34" charset="-127"/>
              </a:rPr>
              <a:t>MZ</a:t>
            </a:r>
          </a:p>
        </p:txBody>
      </p:sp>
      <p:sp>
        <p:nvSpPr>
          <p:cNvPr id="14" name="Freeform 437"/>
          <p:cNvSpPr>
            <a:spLocks noEditPoints="1"/>
          </p:cNvSpPr>
          <p:nvPr/>
        </p:nvSpPr>
        <p:spPr bwMode="auto">
          <a:xfrm>
            <a:off x="5910793" y="5615802"/>
            <a:ext cx="370417" cy="306917"/>
          </a:xfrm>
          <a:custGeom>
            <a:avLst/>
            <a:gdLst>
              <a:gd name="T0" fmla="*/ 113 w 175"/>
              <a:gd name="T1" fmla="*/ 61 h 145"/>
              <a:gd name="T2" fmla="*/ 108 w 175"/>
              <a:gd name="T3" fmla="*/ 0 h 145"/>
              <a:gd name="T4" fmla="*/ 68 w 175"/>
              <a:gd name="T5" fmla="*/ 0 h 145"/>
              <a:gd name="T6" fmla="*/ 62 w 175"/>
              <a:gd name="T7" fmla="*/ 61 h 145"/>
              <a:gd name="T8" fmla="*/ 0 w 175"/>
              <a:gd name="T9" fmla="*/ 61 h 145"/>
              <a:gd name="T10" fmla="*/ 2 w 175"/>
              <a:gd name="T11" fmla="*/ 77 h 145"/>
              <a:gd name="T12" fmla="*/ 88 w 175"/>
              <a:gd name="T13" fmla="*/ 145 h 145"/>
              <a:gd name="T14" fmla="*/ 173 w 175"/>
              <a:gd name="T15" fmla="*/ 77 h 145"/>
              <a:gd name="T16" fmla="*/ 175 w 175"/>
              <a:gd name="T17" fmla="*/ 61 h 145"/>
              <a:gd name="T18" fmla="*/ 113 w 175"/>
              <a:gd name="T19" fmla="*/ 61 h 145"/>
              <a:gd name="T20" fmla="*/ 67 w 175"/>
              <a:gd name="T21" fmla="*/ 66 h 145"/>
              <a:gd name="T22" fmla="*/ 72 w 175"/>
              <a:gd name="T23" fmla="*/ 5 h 145"/>
              <a:gd name="T24" fmla="*/ 103 w 175"/>
              <a:gd name="T25" fmla="*/ 5 h 145"/>
              <a:gd name="T26" fmla="*/ 109 w 175"/>
              <a:gd name="T27" fmla="*/ 66 h 145"/>
              <a:gd name="T28" fmla="*/ 161 w 175"/>
              <a:gd name="T29" fmla="*/ 66 h 145"/>
              <a:gd name="T30" fmla="*/ 88 w 175"/>
              <a:gd name="T31" fmla="*/ 120 h 145"/>
              <a:gd name="T32" fmla="*/ 15 w 175"/>
              <a:gd name="T33" fmla="*/ 66 h 145"/>
              <a:gd name="T34" fmla="*/ 67 w 175"/>
              <a:gd name="T35" fmla="*/ 66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5" h="145">
                <a:moveTo>
                  <a:pt x="113" y="61"/>
                </a:moveTo>
                <a:lnTo>
                  <a:pt x="108" y="0"/>
                </a:lnTo>
                <a:lnTo>
                  <a:pt x="68" y="0"/>
                </a:lnTo>
                <a:lnTo>
                  <a:pt x="62" y="61"/>
                </a:lnTo>
                <a:lnTo>
                  <a:pt x="0" y="61"/>
                </a:lnTo>
                <a:lnTo>
                  <a:pt x="2" y="77"/>
                </a:lnTo>
                <a:lnTo>
                  <a:pt x="88" y="145"/>
                </a:lnTo>
                <a:lnTo>
                  <a:pt x="173" y="77"/>
                </a:lnTo>
                <a:lnTo>
                  <a:pt x="175" y="61"/>
                </a:lnTo>
                <a:lnTo>
                  <a:pt x="113" y="61"/>
                </a:lnTo>
                <a:close/>
                <a:moveTo>
                  <a:pt x="67" y="66"/>
                </a:moveTo>
                <a:lnTo>
                  <a:pt x="72" y="5"/>
                </a:lnTo>
                <a:lnTo>
                  <a:pt x="103" y="5"/>
                </a:lnTo>
                <a:lnTo>
                  <a:pt x="109" y="66"/>
                </a:lnTo>
                <a:lnTo>
                  <a:pt x="161" y="66"/>
                </a:lnTo>
                <a:lnTo>
                  <a:pt x="88" y="120"/>
                </a:lnTo>
                <a:lnTo>
                  <a:pt x="15" y="66"/>
                </a:lnTo>
                <a:lnTo>
                  <a:pt x="67" y="6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8" name="Freeform 508"/>
          <p:cNvSpPr>
            <a:spLocks/>
          </p:cNvSpPr>
          <p:nvPr/>
        </p:nvSpPr>
        <p:spPr bwMode="auto">
          <a:xfrm>
            <a:off x="12031135" y="1009653"/>
            <a:ext cx="114300" cy="114300"/>
          </a:xfrm>
          <a:custGeom>
            <a:avLst/>
            <a:gdLst>
              <a:gd name="T0" fmla="*/ 0 w 54"/>
              <a:gd name="T1" fmla="*/ 54 h 54"/>
              <a:gd name="T2" fmla="*/ 54 w 54"/>
              <a:gd name="T3" fmla="*/ 0 h 54"/>
              <a:gd name="T4" fmla="*/ 0 w 54"/>
              <a:gd name="T5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4" h="54">
                <a:moveTo>
                  <a:pt x="0" y="54"/>
                </a:moveTo>
                <a:lnTo>
                  <a:pt x="54" y="0"/>
                </a:lnTo>
                <a:lnTo>
                  <a:pt x="0" y="54"/>
                </a:lnTo>
                <a:close/>
              </a:path>
            </a:pathLst>
          </a:custGeom>
          <a:solidFill>
            <a:srgbClr val="D40F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Line 509"/>
          <p:cNvSpPr>
            <a:spLocks noChangeShapeType="1"/>
          </p:cNvSpPr>
          <p:nvPr/>
        </p:nvSpPr>
        <p:spPr bwMode="auto">
          <a:xfrm flipV="1">
            <a:off x="12031135" y="1009653"/>
            <a:ext cx="114300" cy="1143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Line 510"/>
          <p:cNvSpPr>
            <a:spLocks noChangeShapeType="1"/>
          </p:cNvSpPr>
          <p:nvPr/>
        </p:nvSpPr>
        <p:spPr bwMode="auto">
          <a:xfrm>
            <a:off x="12031135" y="895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Line 511"/>
          <p:cNvSpPr>
            <a:spLocks noChangeShapeType="1"/>
          </p:cNvSpPr>
          <p:nvPr/>
        </p:nvSpPr>
        <p:spPr bwMode="auto">
          <a:xfrm>
            <a:off x="12031135" y="89535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" y="6598920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 https://</a:t>
            </a:r>
            <a:r>
              <a:rPr lang="en-US" altLang="ko-KR" sz="900" dirty="0">
                <a:solidFill>
                  <a:schemeClr val="bg2">
                    <a:lumMod val="75000"/>
                  </a:schemeClr>
                </a:solidFill>
              </a:rPr>
              <a:t>kr.pikbest.com/powerpoint/investment-real-estate-project-planning-ppt-template_96254.html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62639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2" grpId="0" animBg="1"/>
      <p:bldP spid="14" grpId="0" animBg="1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서울 생활 인구 추이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62940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1)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자치구 단위 서울생활인구 집계 자료를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csv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형태로 부름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4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2)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데이터 타입을 확인하고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‘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시군구명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이 서울시 인 칼럼 추출 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3)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필요한 칼럼만 추출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4"/>
            </a:pP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년도별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평균 생활인구수 데이터 프레임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년도 정보가 있는 기준일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ID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는 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int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형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일별로 되어있는 데이터를 해당 년도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(2018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~ 2023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로 모아  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그 길이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집계 일 수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만큼 나눠 평균  인구수 추출 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                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결과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7615" y="794164"/>
            <a:ext cx="6096000" cy="577081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5)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시리즈 형태로 추출된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2018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~2023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년 값을 데이터 프레임  </a:t>
            </a:r>
            <a:r>
              <a:rPr lang="ko-KR" altLang="en-US" sz="1600" dirty="0" err="1">
                <a:solidFill>
                  <a:schemeClr val="bg1"/>
                </a:solidFill>
                <a:latin typeface="바른공군체 Medium" pitchFamily="34" charset="-127"/>
                <a:ea typeface="바른공군체 Medium" pitchFamily="34" charset="-127"/>
              </a:rPr>
              <a:t>ㅇ</a:t>
            </a:r>
            <a:r>
              <a:rPr lang="ko-KR" altLang="en-US" sz="1000" dirty="0" err="1">
                <a:solidFill>
                  <a:schemeClr val="bg1"/>
                </a:solidFill>
                <a:latin typeface="바른공군체 Medium" pitchFamily="34" charset="-127"/>
                <a:ea typeface="바른공군체 Medium" pitchFamily="34" charset="-127"/>
              </a:rPr>
              <a:t>ㅇ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형태로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합치기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6)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컬럼명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재지정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7)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그래프로 한눈에 보기 쉽게 소수점 자리 수 재지정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-  format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을 이용해 소수점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8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자리 숫자까지 지정 →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/1000000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                                           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→</a:t>
            </a: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시각화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buAutoNum type="arabicParenR" startAt="8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ko-KR" sz="14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2018</a:t>
            </a:r>
            <a:r>
              <a:rPr lang="ko-KR" altLang="en-US" sz="14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년 부터 </a:t>
            </a:r>
            <a:r>
              <a:rPr lang="en-US" altLang="ko-KR" sz="14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2023</a:t>
            </a:r>
            <a:r>
              <a:rPr lang="ko-KR" altLang="en-US" sz="14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년까지 서울시 일일 생활인구 수는 거의 유지 </a:t>
            </a:r>
            <a:endParaRPr lang="en-US" altLang="ko-KR" sz="14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081" y="2148840"/>
            <a:ext cx="3487262" cy="16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3155712" y="2081957"/>
            <a:ext cx="1744265" cy="23452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760" y="2449118"/>
            <a:ext cx="2164080" cy="1391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111253" y="3448290"/>
            <a:ext cx="233344" cy="39214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309" y="5627453"/>
            <a:ext cx="2854525" cy="828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477" y="4670679"/>
            <a:ext cx="1858459" cy="25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142" y="3966850"/>
            <a:ext cx="2994346" cy="254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649551" y="4687997"/>
            <a:ext cx="1056586" cy="23452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487" y="6057143"/>
            <a:ext cx="1265237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96" y="1569720"/>
            <a:ext cx="5560633" cy="3006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00" y="1889760"/>
            <a:ext cx="795234" cy="1082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564" y="3103100"/>
            <a:ext cx="3733800" cy="239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91" y="4145280"/>
            <a:ext cx="341471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74" y="4160520"/>
            <a:ext cx="1920875" cy="13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944" y="4821940"/>
            <a:ext cx="2914648" cy="107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89" y="4526242"/>
            <a:ext cx="2610496" cy="1417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7A911B77-E0AC-E776-4AB3-08B7C20E44A8}"/>
              </a:ext>
            </a:extLst>
          </p:cNvPr>
          <p:cNvSpPr/>
          <p:nvPr/>
        </p:nvSpPr>
        <p:spPr>
          <a:xfrm>
            <a:off x="3111253" y="537500"/>
            <a:ext cx="73293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* 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서울 생활인구 </a:t>
            </a:r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: 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서울시와 </a:t>
            </a:r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KT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가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공공빅데이터와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 통신데이터를 이용하여 추계한 서울에 존재하는 모든 인구</a:t>
            </a:r>
            <a:endParaRPr lang="en-US" altLang="ko-KR" sz="900" i="1" dirty="0">
              <a:solidFill>
                <a:schemeClr val="tx1">
                  <a:lumMod val="50000"/>
                  <a:lumOff val="50000"/>
                </a:schemeClr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1209261"/>
      </p:ext>
    </p:extLst>
  </p:cSld>
  <p:clrMapOvr>
    <a:masterClrMapping/>
  </p:clrMapOvr>
  <p:transition spd="slow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19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서울 전출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/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경기 전입 추이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(1)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624786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1) 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전출지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전입지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이동자수 자료를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csv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형태로 부름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4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2) ‘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순이동자수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명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)’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칼럼만 추출하여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칼럼명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교체 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3)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전출지를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서울특별시로 기준하여 전국에서 오는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전입수를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추출 한 후 불필요한 칼럼 정리 </a:t>
            </a:r>
            <a:r>
              <a:rPr lang="en-US" altLang="ko-KR" sz="12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 err="1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칼럼명</a:t>
            </a:r>
            <a:r>
              <a:rPr lang="ko-KR" altLang="en-US" sz="12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 변경</a:t>
            </a:r>
            <a:r>
              <a:rPr lang="en-US" altLang="ko-KR" sz="12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인덱스 항목 수정</a:t>
            </a:r>
            <a:r>
              <a:rPr lang="en-US" altLang="ko-KR" sz="1200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200" dirty="0">
              <a:solidFill>
                <a:schemeClr val="accent1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4) 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구역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칼럼을 추가한 뒤 구역 기준으로 정렬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7615" y="794164"/>
            <a:ext cx="6096000" cy="458587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5)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세종특별자치시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(2012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년 출범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이전 데이터 값이 존재 하지 않아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결측치를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0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으로 교체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6)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행 별 합계 칼럼 추가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7)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구역별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value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값을 확인하기 위해 그룹화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    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→ 결과값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8)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구역별 전입되는 지역을 추출하여 데이터 프레임을 생성한 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칼럼별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합계 행 추가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5" y="2072640"/>
            <a:ext cx="5689055" cy="51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82" y="2651760"/>
            <a:ext cx="47783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5" y="2849880"/>
            <a:ext cx="5689056" cy="70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83" y="4282440"/>
            <a:ext cx="5775377" cy="24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5" y="4593182"/>
            <a:ext cx="5799295" cy="261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64" y="4900600"/>
            <a:ext cx="5799295" cy="333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4" y="5314190"/>
            <a:ext cx="5799296" cy="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5" y="6107140"/>
            <a:ext cx="5814536" cy="381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010" y="1592263"/>
            <a:ext cx="5265074" cy="238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357" y="2171383"/>
            <a:ext cx="5560632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597" y="2944178"/>
            <a:ext cx="5545392" cy="343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직사각형 40"/>
          <p:cNvSpPr/>
          <p:nvPr/>
        </p:nvSpPr>
        <p:spPr>
          <a:xfrm>
            <a:off x="821082" y="2881440"/>
            <a:ext cx="5225638" cy="322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997" y="3360164"/>
            <a:ext cx="2598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843" y="3360164"/>
            <a:ext cx="1692275" cy="760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784" y="4946321"/>
            <a:ext cx="2355163" cy="1500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807" y="4931080"/>
            <a:ext cx="2973941" cy="2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8809" y="5249600"/>
            <a:ext cx="2973940" cy="1048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8948809" y="5975392"/>
            <a:ext cx="2989180" cy="322325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045996942"/>
      </p:ext>
    </p:extLst>
  </p:cSld>
  <p:clrMapOvr>
    <a:masterClrMapping/>
  </p:clrMapOvr>
  <p:transition spd="slow" advTm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19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서울 전출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/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경기 전입 추이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(2)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243143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9) [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합계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구역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]value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에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구역명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추가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buAutoNum type="arabicParenR" startAt="10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구역별 합계 행만 모은 데이터프레임 생성 후 정리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인덱스 변경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불필요한 칼럼 삭제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‘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전국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행 삭제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34735" y="794164"/>
            <a:ext cx="6096000" cy="463203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11)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년도별로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보기 쉽게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트랜스하여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전국 합계 데이터 프레임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12)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시각화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서울 → 경기도 순 이동수                                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지속적인 탈 서울화 진행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서울 → 서울제외 지역별 순 이동수                     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수도권 유입 압도적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</a:t>
            </a:r>
          </a:p>
          <a:p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서울 → 수도권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: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경기도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인천 순 이동수          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수도권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경기 유입 압도적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" y="1650384"/>
            <a:ext cx="2987675" cy="135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570" y="1589424"/>
            <a:ext cx="1489710" cy="1425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4117093" y="2515542"/>
            <a:ext cx="233344" cy="469197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6" y="3665875"/>
            <a:ext cx="4991683" cy="586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36" y="4347528"/>
            <a:ext cx="4961204" cy="61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7" y="5066918"/>
            <a:ext cx="5006924" cy="1394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266116" y="5005958"/>
            <a:ext cx="5052645" cy="150302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0" y="1243265"/>
            <a:ext cx="3672481" cy="81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429" y="1203960"/>
            <a:ext cx="1130247" cy="807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85" y="2720227"/>
            <a:ext cx="3623769" cy="869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688" y="2623586"/>
            <a:ext cx="1998501" cy="1056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185" y="4037298"/>
            <a:ext cx="3645169" cy="83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35" y="4025133"/>
            <a:ext cx="1841836" cy="97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866" y="5456681"/>
            <a:ext cx="3670728" cy="82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314" y="5426201"/>
            <a:ext cx="1811916" cy="9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4881247"/>
      </p:ext>
    </p:extLst>
  </p:cSld>
  <p:clrMapOvr>
    <a:masterClrMapping/>
  </p:clrMapOvr>
  <p:transition spd="slow" advTm="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현 거주지 주된 선택이유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49552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1)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현 거주지 선택이유 주된 응답 자료를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csv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형태로 부름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한글 파일로 불러오기 위해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: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4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2)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불러온 데이터 파일의 행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열을 뒤집어 칼럼 새로 지정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3)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불필요한 칼럼제거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4) 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행정구역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별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칼럼을 인덱스로 변경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5)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인덱스가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서울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이면서 평균수치가 표현된 행 추출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317615" y="794164"/>
            <a:ext cx="6096000" cy="52168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6)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계산하기 용이하게 문자형 데이터를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실수형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데이터로 변환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→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7)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인덱스가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경기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인 행 모아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5,6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번 반복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8)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서울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경기 데이터 프레임 합치기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정렬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시각화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			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  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경제적 이유가 약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50%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압도적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17" y="1660349"/>
            <a:ext cx="1449387" cy="342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53" y="2515234"/>
            <a:ext cx="17605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1" y="3889355"/>
            <a:ext cx="5279839" cy="1063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3" y="5379720"/>
            <a:ext cx="5302937" cy="106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751" y="1563797"/>
            <a:ext cx="2667091" cy="130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354" y="1209662"/>
            <a:ext cx="2103437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20" y="1596019"/>
            <a:ext cx="2873323" cy="1258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직사각형 30"/>
          <p:cNvSpPr/>
          <p:nvPr/>
        </p:nvSpPr>
        <p:spPr>
          <a:xfrm>
            <a:off x="7858354" y="1563796"/>
            <a:ext cx="840488" cy="130132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2" name="직사각형 31"/>
          <p:cNvSpPr/>
          <p:nvPr/>
        </p:nvSpPr>
        <p:spPr>
          <a:xfrm>
            <a:off x="11031055" y="1563796"/>
            <a:ext cx="840488" cy="130132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703" y="3797915"/>
            <a:ext cx="4122737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33"/>
          <a:stretch/>
        </p:blipFill>
        <p:spPr bwMode="auto">
          <a:xfrm>
            <a:off x="6211817" y="4210485"/>
            <a:ext cx="5639967" cy="51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7" name="Picture 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614" y="4743450"/>
            <a:ext cx="2680605" cy="166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687621"/>
      </p:ext>
    </p:extLst>
  </p:cSld>
  <p:clrMapOvr>
    <a:masterClrMapping/>
  </p:clrMapOvr>
  <p:transition spd="slow" advTm="0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49" y="596143"/>
            <a:ext cx="510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신도시 아파트 매매거래량 추이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(1) 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zh-CN" altLang="en-US" sz="1200" b="1" dirty="0">
              <a:latin typeface="HY헤드라인M" panose="02030600000101010101" pitchFamily="18" charset="-127"/>
              <a:ea typeface="바른공군체 Bold" pitchFamily="34" charset="-127"/>
            </a:endParaRPr>
          </a:p>
          <a:p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해당 파일을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csv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형태로 불러와 데이터 프레임에 저장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데이터정보확인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en-US" altLang="ko-KR" sz="1600" dirty="0" err="1">
                <a:latin typeface="바른공군체 Medium" pitchFamily="34" charset="-127"/>
                <a:ea typeface="바른공군체 Medium" pitchFamily="34" charset="-127"/>
              </a:rPr>
              <a:t>dscribe,columns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항목 칼럼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unique)</a:t>
            </a: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불필요한 칼럼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‘Unnamed:124’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제거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→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4)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데이터프레임 정보 재확인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value_counts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-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결측치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유무 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isnull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로 확인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칼럼당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결측치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수 확인 가능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  <a:endParaRPr lang="en-US" altLang="ko-KR" sz="14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43295" y="763684"/>
            <a:ext cx="6096000" cy="509370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결측치만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있는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관측값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missing_data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을  트랜스 시켜 새로운 데이터 프레임 저장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(T : For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문으로 칼럼을 불러 확인하기 용이하고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지울 때도 칼럼으로 접근하기 좋기 때문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 algn="just"/>
            <a:endParaRPr lang="en-US" altLang="ko-KR" sz="11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For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문을 이용하여 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missing_data.columns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의 각 칼럼을 </a:t>
            </a:r>
            <a:r>
              <a:rPr lang="en-US" altLang="ko-KR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value_counts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()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로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와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False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의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갯수를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시리즈로 저장하고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가 존재하면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True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값을 반환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아니면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pass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하도록 코드를 작성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결과는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결측치가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있는 칼럼들이 나오고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결측치의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수가 보여짐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200000"/>
              </a:lnSpc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5) data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의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결측치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값은 부천시 원미구 였고 해당 지역은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2016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년에 행정구가 폐지 되었으므로 행을 삭제하고 새로운 데이터 프레임에 저장</a:t>
            </a:r>
            <a:r>
              <a:rPr lang="en-US" altLang="ko-KR" sz="1400" dirty="0">
                <a:latin typeface="바른공군체 Medium" pitchFamily="34" charset="-127"/>
                <a:ea typeface="바른공군체 Medium" pitchFamily="34" charset="-127"/>
              </a:rPr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1" y="1626553"/>
            <a:ext cx="5122080" cy="407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06" y="2498219"/>
            <a:ext cx="1806575" cy="16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241" y="2715989"/>
            <a:ext cx="1697879" cy="1478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282" y="2760696"/>
            <a:ext cx="1537307" cy="145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016180" y="2756922"/>
            <a:ext cx="742260" cy="1524506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067" y="4777423"/>
            <a:ext cx="1652495" cy="211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940" y="5383391"/>
            <a:ext cx="16986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80" y="5429112"/>
            <a:ext cx="3974912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975" y="1186961"/>
            <a:ext cx="3107986" cy="193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196" y="3260519"/>
            <a:ext cx="3863924" cy="125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576" y="3260520"/>
            <a:ext cx="820232" cy="11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0707136" y="3187558"/>
            <a:ext cx="986134" cy="1330192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042805611"/>
      </p:ext>
    </p:extLst>
  </p:cSld>
  <p:clrMapOvr>
    <a:masterClrMapping/>
  </p:clrMapOvr>
  <p:transition spd="slow" advTm="0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49" y="596143"/>
            <a:ext cx="510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신도시 아파트 매매거래량 추이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(2) 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zh-CN" altLang="en-US" sz="1200" b="1" dirty="0">
              <a:latin typeface="HY헤드라인M" panose="02030600000101010101" pitchFamily="18" charset="-127"/>
              <a:ea typeface="바른공군체 Bold" pitchFamily="34" charset="-127"/>
            </a:endParaRPr>
          </a:p>
          <a:p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6116" y="1234440"/>
            <a:ext cx="6096000" cy="48782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arenR" startAt="6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단위 칼럼에서 단위가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천</a:t>
            </a:r>
            <a:r>
              <a:rPr lang="ko-KR" altLang="en-US" sz="1600" dirty="0"/>
              <a:t>㎡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는 필요가 없으므로 제거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6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아파트 매매 거래량 연도별 데이터 프레임 생성 및 수정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</a:t>
            </a: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r>
              <a:rPr lang="en-US" altLang="ko-KR" sz="1600" dirty="0" err="1">
                <a:latin typeface="바른공군체 Medium" pitchFamily="34" charset="-127"/>
                <a:ea typeface="바른공군체 Medium" pitchFamily="34" charset="-127"/>
              </a:rPr>
              <a:t>Concat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한 아파트 매매 거래량 순서대로 년도 별 합계 데이터 프레임 생성 후 원하는 칼럼 추출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행정구역별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거래규모별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항목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arenR" startAt="8"/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                                                                            </a:t>
            </a:r>
            <a:endParaRPr lang="en-US" altLang="ko-KR" sz="14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8"/>
            </a:pPr>
            <a:endParaRPr lang="en-US" altLang="ko-KR" sz="14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241415" y="763684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9)  8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번의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두개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데이터 프레임을 연결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해당 데이터 프레임을 거래규모별로 그룹화 한 합계 행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규모별 합계 행만 추출하여 새로운 데이터 프레임 생성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정리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  규모 구간별 비율 계산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 algn="just">
              <a:lnSpc>
                <a:spcPct val="150000"/>
              </a:lnSpc>
              <a:buAutoNum type="arabicParenR" startAt="9"/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시각화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: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61~85m</a:t>
            </a:r>
            <a:r>
              <a:rPr lang="en-US" altLang="ko-KR" sz="1400" baseline="300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41~61m</a:t>
            </a:r>
            <a:r>
              <a:rPr lang="en-US" altLang="ko-KR" sz="1400" baseline="300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순으로 매년 약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70~80%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를 차지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21" y="2033270"/>
            <a:ext cx="5729139" cy="209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71" y="5120166"/>
            <a:ext cx="3677829" cy="1204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1" y="5169115"/>
            <a:ext cx="2051296" cy="974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8" y="1194571"/>
            <a:ext cx="5104860" cy="83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58" y="2681765"/>
            <a:ext cx="2240369" cy="99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138" y="2654459"/>
            <a:ext cx="2992611" cy="186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385" y="2888392"/>
            <a:ext cx="3050908" cy="81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259" y="4160519"/>
            <a:ext cx="2587269" cy="284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698" y="4481522"/>
            <a:ext cx="4284901" cy="674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777" y="5540521"/>
            <a:ext cx="2815217" cy="102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58887"/>
      </p:ext>
    </p:extLst>
  </p:cSld>
  <p:clrMapOvr>
    <a:masterClrMapping/>
  </p:clrMapOvr>
  <p:transition spd="slow" advTm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1" y="4215418"/>
            <a:ext cx="2287439" cy="688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1" y="4192014"/>
            <a:ext cx="2697479" cy="71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가중치계산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66116" y="1236677"/>
            <a:ext cx="6096000" cy="4970591"/>
            <a:chOff x="342367" y="1694446"/>
            <a:chExt cx="6096000" cy="4970591"/>
          </a:xfrm>
        </p:grpSpPr>
        <p:sp>
          <p:nvSpPr>
            <p:cNvPr id="4" name="직사각형 3"/>
            <p:cNvSpPr/>
            <p:nvPr/>
          </p:nvSpPr>
          <p:spPr>
            <a:xfrm>
              <a:off x="342367" y="1694446"/>
              <a:ext cx="6096000" cy="49705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lnSpc>
                  <a:spcPct val="150000"/>
                </a:lnSpc>
                <a:buAutoNum type="arabicParenR"/>
              </a:pP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현 거주지 선택이유 주된 응답 자료를 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csv 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형태로 부름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       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한글 파일로 불러오기 위해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: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     288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개의 행과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13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개의 </a:t>
              </a:r>
              <a:r>
                <a:rPr lang="ko-KR" altLang="en-US" sz="1400" dirty="0" err="1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컬럼으로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이루어짐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: </a:t>
              </a:r>
              <a:endParaRPr lang="en-US" altLang="ko-KR" sz="14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2)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결측치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확인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,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 </a:t>
              </a:r>
              <a:r>
                <a:rPr lang="en-US" altLang="ko-KR" sz="1600" dirty="0" err="1">
                  <a:latin typeface="바른공군체 Medium" pitchFamily="34" charset="-127"/>
                  <a:ea typeface="바른공군체 Medium" pitchFamily="34" charset="-127"/>
                </a:rPr>
                <a:t>NaN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값으로 교체 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, 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데이터 타입도 확인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                                                     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3)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첫번째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행을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컬럼으로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지정 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4) 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필요한 칼럼만 추출해서 새로운 데이터 프레임 선언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5181" y="2499131"/>
              <a:ext cx="1577975" cy="32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0168" y="2118118"/>
              <a:ext cx="1449387" cy="3429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5652871" y="4755955"/>
              <a:ext cx="307396" cy="523410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3221429" y="4747383"/>
              <a:ext cx="307396" cy="523410"/>
            </a:xfrm>
            <a:prstGeom prst="rect">
              <a:avLst/>
            </a:prstGeom>
            <a:noFill/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17615" y="794164"/>
            <a:ext cx="6096000" cy="5740033"/>
            <a:chOff x="6409055" y="1408837"/>
            <a:chExt cx="6096000" cy="5740033"/>
          </a:xfrm>
        </p:grpSpPr>
        <p:sp>
          <p:nvSpPr>
            <p:cNvPr id="7" name="직사각형 6"/>
            <p:cNvSpPr/>
            <p:nvPr/>
          </p:nvSpPr>
          <p:spPr>
            <a:xfrm>
              <a:off x="6409055" y="1408837"/>
              <a:ext cx="6096000" cy="574003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5)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관측값이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경기도값만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불러오기 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6) 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수치는 문자형이므로 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숫자형으로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바꿈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 startAt="7"/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3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개의 수치의 비율을 가중치로 설정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 marL="342900" indent="-342900">
                <a:lnSpc>
                  <a:spcPct val="150000"/>
                </a:lnSpc>
                <a:buAutoNum type="arabicParenR" startAt="7"/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 </a:t>
              </a:r>
              <a:endPara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- 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교통편리 가중치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: 0.53608247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- 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근린생활시설편리 가중치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: 0.1134020618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- 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자녀교육 본인학업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: 0.3505154639</a:t>
              </a:r>
              <a:endParaRPr lang="ko-KR" altLang="en-US" sz="1400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491" y="1849113"/>
              <a:ext cx="5455209" cy="17983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492" y="4009653"/>
              <a:ext cx="5354258" cy="928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7" y="2935380"/>
            <a:ext cx="5211683" cy="129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85" y="4754880"/>
            <a:ext cx="5354259" cy="701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501791"/>
      </p:ext>
    </p:extLst>
  </p:cSld>
  <p:clrMapOvr>
    <a:masterClrMapping/>
  </p:clrMapOvr>
  <p:transition spd="slow" advTm="0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 err="1">
                <a:latin typeface="바른공군체 Bold" pitchFamily="34" charset="-127"/>
                <a:ea typeface="바른공군체 Bold" pitchFamily="34" charset="-127"/>
              </a:rPr>
              <a:t>교통접근성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(1)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3524" y="1016705"/>
            <a:ext cx="6096000" cy="677108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교통접근성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데이터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csv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파일로 불러오기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데이터 타입 확인 데이터 프레임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shape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확인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경기도 자료만 가지고 오기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4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필요한 칼럼만 가지고 오기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4"/>
            </a:pP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칼럼중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전체 값만 가진 행 추출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                 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                     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→</a:t>
            </a:r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                   </a:t>
            </a:r>
          </a:p>
          <a:p>
            <a:r>
              <a: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</a:t>
            </a:r>
            <a:endParaRPr lang="en-US" altLang="ko-KR" sz="14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전체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오전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오후 값 중 </a:t>
            </a:r>
            <a:r>
              <a:rPr lang="ko-KR" altLang="en-US" sz="1400" dirty="0" err="1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전체값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행만 추출</a:t>
            </a:r>
            <a:endParaRPr lang="en-US" altLang="ko-KR" sz="1400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4"/>
            </a:pPr>
            <a:endParaRPr lang="en-US" altLang="ko-KR" dirty="0">
              <a:latin typeface="바른공군체 Medium" pitchFamily="34" charset="-127"/>
              <a:ea typeface="바른공군체 Medium" pitchFamily="34" charset="-127"/>
            </a:endParaRPr>
          </a:p>
          <a:p>
            <a:pPr marL="342900" indent="-342900">
              <a:lnSpc>
                <a:spcPct val="150000"/>
              </a:lnSpc>
              <a:buAutoNum type="arabicParenR" startAt="3"/>
            </a:pPr>
            <a:endParaRPr lang="en-US" altLang="ko-KR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04" y="2133600"/>
            <a:ext cx="3919445" cy="1807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2196900" y="3152983"/>
            <a:ext cx="307396" cy="416730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" y="4708931"/>
            <a:ext cx="914400" cy="1432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56" y="4741141"/>
            <a:ext cx="890644" cy="139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" name="그룹 24"/>
          <p:cNvGrpSpPr/>
          <p:nvPr/>
        </p:nvGrpSpPr>
        <p:grpSpPr>
          <a:xfrm>
            <a:off x="5936615" y="673492"/>
            <a:ext cx="6148705" cy="5586145"/>
            <a:chOff x="5936615" y="794164"/>
            <a:chExt cx="6148705" cy="5586145"/>
          </a:xfrm>
        </p:grpSpPr>
        <p:sp>
          <p:nvSpPr>
            <p:cNvPr id="7" name="직사각형 6"/>
            <p:cNvSpPr/>
            <p:nvPr/>
          </p:nvSpPr>
          <p:spPr>
            <a:xfrm>
              <a:off x="5936615" y="794164"/>
              <a:ext cx="6096000" cy="558614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6) 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문자열로 된 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‘</a:t>
              </a:r>
              <a:r>
                <a:rPr lang="ko-KR" altLang="en-US" sz="1600" dirty="0" err="1">
                  <a:latin typeface="바른공군체 Medium" pitchFamily="34" charset="-127"/>
                  <a:ea typeface="바른공군체 Medium" pitchFamily="34" charset="-127"/>
                </a:rPr>
                <a:t>시설수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’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칼럼을 실수로 변환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7) 15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분 단위로 나누어진 시설수의 각 범주에 가중치 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      부여 후 총합에 대한 칼럼을 추가</a:t>
              </a: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6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       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ex)15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분 이내 </a:t>
              </a:r>
              <a:r>
                <a:rPr lang="ko-KR" altLang="en-US" sz="1400" dirty="0" err="1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시설수</a:t>
              </a:r>
              <a:r>
                <a:rPr lang="en-US" altLang="ko-KR" sz="1400" i="1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4, 30</a:t>
              </a:r>
              <a:r>
                <a:rPr lang="ko-KR" altLang="en-US" sz="1400" i="1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분 이내 </a:t>
              </a:r>
              <a:r>
                <a:rPr lang="ko-KR" altLang="en-US" sz="1400" i="1" dirty="0" err="1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시설수</a:t>
              </a:r>
              <a:r>
                <a:rPr lang="en-US" altLang="ko-KR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3, 45</a:t>
              </a:r>
              <a:r>
                <a:rPr lang="ko-KR" altLang="en-US" sz="1400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분 이내 </a:t>
              </a:r>
              <a:r>
                <a:rPr lang="ko-KR" altLang="en-US" sz="1400" dirty="0" err="1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시설수</a:t>
              </a:r>
              <a:r>
                <a:rPr lang="en-US" altLang="ko-KR" sz="1400" i="1" dirty="0">
                  <a:solidFill>
                    <a:srgbClr val="0070C0"/>
                  </a:solidFill>
                  <a:latin typeface="바른공군체 Medium" pitchFamily="34" charset="-127"/>
                  <a:ea typeface="바른공군체 Medium" pitchFamily="34" charset="-127"/>
                </a:rPr>
                <a:t>2  …</a:t>
              </a:r>
            </a:p>
            <a:p>
              <a:pPr>
                <a:lnSpc>
                  <a:spcPct val="150000"/>
                </a:lnSpc>
              </a:pPr>
              <a:endParaRPr lang="en-US" altLang="ko-KR" sz="14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i="1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8) ‘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교통수단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’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기준으로 그룹화 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(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승용차그룹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/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대중교통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,</a:t>
              </a:r>
              <a:r>
                <a:rPr lang="ko-KR" altLang="en-US" sz="1600" dirty="0">
                  <a:latin typeface="바른공군체 Medium" pitchFamily="34" charset="-127"/>
                  <a:ea typeface="바른공군체 Medium" pitchFamily="34" charset="-127"/>
                </a:rPr>
                <a:t>도보그룹</a:t>
              </a:r>
              <a:r>
                <a:rPr lang="en-US" altLang="ko-KR" sz="1600" dirty="0">
                  <a:latin typeface="바른공군체 Medium" pitchFamily="34" charset="-127"/>
                  <a:ea typeface="바른공군체 Medium" pitchFamily="34" charset="-127"/>
                </a:rPr>
                <a:t>)</a:t>
              </a:r>
            </a:p>
            <a:p>
              <a:pPr>
                <a:lnSpc>
                  <a:spcPct val="150000"/>
                </a:lnSpc>
              </a:pPr>
              <a:endParaRPr lang="en-US" altLang="ko-KR" sz="16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1600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pic>
          <p:nvPicPr>
            <p:cNvPr id="2065" name="Picture 1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9637" y="3237438"/>
              <a:ext cx="2415683" cy="703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66" name="Picture 1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9957" y="2286000"/>
              <a:ext cx="3570763" cy="24551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3" name="직사각형 42"/>
          <p:cNvSpPr/>
          <p:nvPr/>
        </p:nvSpPr>
        <p:spPr>
          <a:xfrm>
            <a:off x="7911899" y="2468881"/>
            <a:ext cx="1681537" cy="1995368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67" name="Picture 1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735" y="5028311"/>
            <a:ext cx="3368675" cy="1387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966279"/>
      </p:ext>
    </p:extLst>
  </p:cSld>
  <p:clrMapOvr>
    <a:masterClrMapping/>
  </p:clrMapOvr>
  <p:transition spd="slow" advTm="0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전처리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 err="1">
                <a:latin typeface="바른공군체 Bold" pitchFamily="34" charset="-127"/>
                <a:ea typeface="바른공군체 Bold" pitchFamily="34" charset="-127"/>
              </a:rPr>
              <a:t>교통접근성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(2)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13524" y="1016705"/>
            <a:ext cx="6096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AutoNum type="arabicParenR" startAt="9"/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두 그룹을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시설물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대분류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기준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으로 한번 더 그룹화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        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교육시설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근린시설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광역교통시설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endParaRPr lang="en-US" altLang="ko-KR" sz="1400" i="1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400" i="1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10)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두 그룹의 시설에 따른 가중치를 각 시설에 곱한 값의 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총합에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동일한 음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면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동이면 더해서 새로운 표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11)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승용차그룹의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토탈값과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대중교통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도보 그룹의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토탈값의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합계를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컬럼으로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가지는 데이터프레임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84214" y="658252"/>
            <a:ext cx="6255385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12)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승용차 그룹에서 동일 행정구역인 행은 인프라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지수값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                                 </a:t>
            </a:r>
            <a:r>
              <a:rPr lang="ko-KR" altLang="en-US" sz="1600" dirty="0" err="1">
                <a:solidFill>
                  <a:schemeClr val="bg1"/>
                </a:solidFill>
                <a:latin typeface="바른공군체 Medium" pitchFamily="34" charset="-127"/>
                <a:ea typeface="바른공군체 Medium" pitchFamily="34" charset="-127"/>
              </a:rPr>
              <a:t>ㅇㅇ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승용차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대중교통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합계컬럼을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추가한 데이터 프레임 생성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13) 11,12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의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두 데이터프레임을 합치고 내림차순 정렬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14)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행정구역코드를 </a:t>
            </a:r>
            <a:r>
              <a:rPr lang="ko-KR" altLang="en-US" sz="1600" dirty="0" err="1">
                <a:latin typeface="바른공군체 Medium" pitchFamily="34" charset="-127"/>
                <a:ea typeface="바른공군체 Medium" pitchFamily="34" charset="-127"/>
              </a:rPr>
              <a:t>컬럼으로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 변경</a:t>
            </a: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인덱스는 순위로 생성 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결론도출</a:t>
            </a:r>
            <a:r>
              <a:rPr lang="en-US" altLang="ko-KR" sz="1400" dirty="0">
                <a:solidFill>
                  <a:srgbClr val="0070C0"/>
                </a:solidFill>
                <a:latin typeface="바른공군체 Medium" pitchFamily="34" charset="-127"/>
                <a:ea typeface="바른공군체 Medium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바른공군체 Medium" pitchFamily="34" charset="-127"/>
                <a:ea typeface="바른공군체 Medium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0070C0"/>
              </a:solidFill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48" y="1780519"/>
            <a:ext cx="4108132" cy="581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4" y="3173403"/>
            <a:ext cx="3663327" cy="1157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21" y="3103338"/>
            <a:ext cx="1598759" cy="1227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7" y="5257800"/>
            <a:ext cx="5218013" cy="46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1" y="5791341"/>
            <a:ext cx="4540419" cy="687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8" y="1493500"/>
            <a:ext cx="5494440" cy="3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6" y="1905001"/>
            <a:ext cx="5494441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277" y="3279754"/>
            <a:ext cx="5570642" cy="1368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498" y="5105401"/>
            <a:ext cx="5651919" cy="132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1771801"/>
      </p:ext>
    </p:extLst>
  </p:cSld>
  <p:clrMapOvr>
    <a:masterClrMapping/>
  </p:clrMapOvr>
  <p:transition spd="slow" advTm="0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03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49" y="565663"/>
            <a:ext cx="7800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시각화</a:t>
            </a:r>
            <a:r>
              <a:rPr lang="en-US" altLang="ko-KR" sz="1200" b="1" dirty="0">
                <a:latin typeface="바른공군체 Bold" pitchFamily="34" charset="-127"/>
                <a:ea typeface="바른공군체 Bold" pitchFamily="34" charset="-127"/>
              </a:rPr>
              <a:t>_</a:t>
            </a:r>
            <a:r>
              <a:rPr lang="ko-KR" altLang="en-US" sz="1200" b="1" dirty="0">
                <a:latin typeface="바른공군체 Bold" pitchFamily="34" charset="-127"/>
                <a:ea typeface="바른공군체 Bold" pitchFamily="34" charset="-127"/>
              </a:rPr>
              <a:t>서울시 일일 생활 인구 추이</a:t>
            </a:r>
            <a:endParaRPr lang="zh-CN" altLang="en-US" sz="1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79F0254-A219-41A2-C955-177CBC13B185}"/>
              </a:ext>
            </a:extLst>
          </p:cNvPr>
          <p:cNvSpPr/>
          <p:nvPr/>
        </p:nvSpPr>
        <p:spPr>
          <a:xfrm>
            <a:off x="469021" y="1299319"/>
            <a:ext cx="11253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2018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년부터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2023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년까지 서울시 일일 생활인구는 약하게 감소하였지만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</a:p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감소폭이 약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 70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만명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정도로 작기 때문에 서울시 일일 생활인구 수는 거의 유지된다고 볼 수 있음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 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220" y="1911131"/>
            <a:ext cx="8261520" cy="462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D707C97-C699-D4EC-8EF2-9E46851E857E}"/>
              </a:ext>
            </a:extLst>
          </p:cNvPr>
          <p:cNvSpPr/>
          <p:nvPr/>
        </p:nvSpPr>
        <p:spPr>
          <a:xfrm>
            <a:off x="4091289" y="934532"/>
            <a:ext cx="732939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* 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서울 생활인구 </a:t>
            </a:r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: 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서울시와 </a:t>
            </a:r>
            <a:r>
              <a:rPr lang="en-US" altLang="ko-KR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KT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가 </a:t>
            </a:r>
            <a:r>
              <a:rPr lang="ko-KR" altLang="en-US" sz="9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공공빅데이터와</a:t>
            </a:r>
            <a:r>
              <a:rPr lang="ko-KR" altLang="en-US" sz="9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 통신데이터를 이용하여 추계한 서울에 존재하는 모든 인구</a:t>
            </a:r>
            <a:endParaRPr lang="en-US" altLang="ko-KR" sz="900" i="1" dirty="0">
              <a:solidFill>
                <a:schemeClr val="tx1">
                  <a:lumMod val="50000"/>
                  <a:lumOff val="50000"/>
                </a:schemeClr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167041"/>
      </p:ext>
    </p:extLst>
  </p:cSld>
  <p:clrMapOvr>
    <a:masterClrMapping/>
  </p:clrMapOvr>
  <p:transition spd="slow" advTm="0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9"/>
          <p:cNvGrpSpPr/>
          <p:nvPr/>
        </p:nvGrpSpPr>
        <p:grpSpPr>
          <a:xfrm>
            <a:off x="1126104" y="1166710"/>
            <a:ext cx="4321824" cy="4561083"/>
            <a:chOff x="1235460" y="1166710"/>
            <a:chExt cx="4321824" cy="4561083"/>
          </a:xfrm>
        </p:grpSpPr>
        <p:grpSp>
          <p:nvGrpSpPr>
            <p:cNvPr id="28" name="Group 8"/>
            <p:cNvGrpSpPr/>
            <p:nvPr/>
          </p:nvGrpSpPr>
          <p:grpSpPr>
            <a:xfrm>
              <a:off x="1235460" y="1395379"/>
              <a:ext cx="4246928" cy="4332414"/>
              <a:chOff x="1235460" y="1395379"/>
              <a:chExt cx="4246928" cy="4332414"/>
            </a:xfrm>
          </p:grpSpPr>
          <p:sp>
            <p:nvSpPr>
              <p:cNvPr id="37" name="Oval 2"/>
              <p:cNvSpPr/>
              <p:nvPr/>
            </p:nvSpPr>
            <p:spPr bwMode="auto">
              <a:xfrm>
                <a:off x="1416824" y="1484784"/>
                <a:ext cx="3888432" cy="38884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8" name="Isosceles Triangle 3"/>
              <p:cNvSpPr/>
              <p:nvPr/>
            </p:nvSpPr>
            <p:spPr bwMode="auto">
              <a:xfrm rot="13206116">
                <a:off x="2820860" y="1395379"/>
                <a:ext cx="2661528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9" name="Isosceles Triangle 4"/>
              <p:cNvSpPr/>
              <p:nvPr/>
            </p:nvSpPr>
            <p:spPr bwMode="auto">
              <a:xfrm rot="18830594">
                <a:off x="3881287" y="3593598"/>
                <a:ext cx="1712350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" name="Isosceles Triangle 5"/>
              <p:cNvSpPr/>
              <p:nvPr/>
            </p:nvSpPr>
            <p:spPr bwMode="auto">
              <a:xfrm rot="5400000">
                <a:off x="709627" y="21695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" name="Isosceles Triangle 6"/>
              <p:cNvSpPr/>
              <p:nvPr/>
            </p:nvSpPr>
            <p:spPr bwMode="auto">
              <a:xfrm rot="902836">
                <a:off x="1235460" y="42516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cxnSp>
          <p:nvCxnSpPr>
            <p:cNvPr id="29" name="Straight Connector 10"/>
            <p:cNvCxnSpPr/>
            <p:nvPr/>
          </p:nvCxnSpPr>
          <p:spPr>
            <a:xfrm flipV="1">
              <a:off x="4341418" y="1299733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1"/>
            <p:cNvCxnSpPr/>
            <p:nvPr/>
          </p:nvCxnSpPr>
          <p:spPr>
            <a:xfrm flipV="1">
              <a:off x="4765196" y="1166710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2"/>
            <p:cNvCxnSpPr>
              <a:cxnSpLocks/>
            </p:cNvCxnSpPr>
            <p:nvPr/>
          </p:nvCxnSpPr>
          <p:spPr>
            <a:xfrm flipV="1">
              <a:off x="2261188" y="5105350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4"/>
            <p:cNvCxnSpPr>
              <a:cxnSpLocks/>
            </p:cNvCxnSpPr>
            <p:nvPr/>
          </p:nvCxnSpPr>
          <p:spPr>
            <a:xfrm flipV="1">
              <a:off x="1973156" y="5155702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5"/>
            <p:cNvSpPr/>
            <p:nvPr/>
          </p:nvSpPr>
          <p:spPr bwMode="auto">
            <a:xfrm>
              <a:off x="1927201" y="5611873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4" name="Oval 16"/>
            <p:cNvSpPr/>
            <p:nvPr/>
          </p:nvSpPr>
          <p:spPr bwMode="auto">
            <a:xfrm>
              <a:off x="2714922" y="5062532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5" name="Oval 17"/>
            <p:cNvSpPr/>
            <p:nvPr/>
          </p:nvSpPr>
          <p:spPr bwMode="auto">
            <a:xfrm>
              <a:off x="4707767" y="1879200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36" name="Oval 18"/>
            <p:cNvSpPr/>
            <p:nvPr/>
          </p:nvSpPr>
          <p:spPr bwMode="auto">
            <a:xfrm>
              <a:off x="5070168" y="1244689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7" name="Oval 1"/>
          <p:cNvSpPr/>
          <p:nvPr/>
        </p:nvSpPr>
        <p:spPr bwMode="auto">
          <a:xfrm>
            <a:off x="1595500" y="1772816"/>
            <a:ext cx="3312368" cy="331236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7100410" y="785828"/>
            <a:ext cx="4491198" cy="5101144"/>
            <a:chOff x="6139685" y="751103"/>
            <a:chExt cx="4491198" cy="5101144"/>
          </a:xfrm>
        </p:grpSpPr>
        <p:grpSp>
          <p:nvGrpSpPr>
            <p:cNvPr id="3" name="그룹 2"/>
            <p:cNvGrpSpPr/>
            <p:nvPr/>
          </p:nvGrpSpPr>
          <p:grpSpPr>
            <a:xfrm>
              <a:off x="6139685" y="751103"/>
              <a:ext cx="4488501" cy="1289680"/>
              <a:chOff x="6139685" y="1133078"/>
              <a:chExt cx="4488501" cy="1289680"/>
            </a:xfrm>
          </p:grpSpPr>
          <p:sp>
            <p:nvSpPr>
              <p:cNvPr id="24" name="TextBox 25"/>
              <p:cNvSpPr txBox="1"/>
              <p:nvPr/>
            </p:nvSpPr>
            <p:spPr>
              <a:xfrm>
                <a:off x="6139685" y="1133078"/>
                <a:ext cx="655949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r>
                  <a:rPr lang="en-US" altLang="zh-CN" sz="4000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01</a:t>
                </a:r>
              </a:p>
            </p:txBody>
          </p:sp>
          <p:sp>
            <p:nvSpPr>
              <p:cNvPr id="26" name="TextBox 27"/>
              <p:cNvSpPr txBox="1"/>
              <p:nvPr/>
            </p:nvSpPr>
            <p:spPr>
              <a:xfrm>
                <a:off x="6607737" y="1244157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프로젝트 개요</a:t>
                </a:r>
                <a:endParaRPr lang="zh-CN" altLang="en-US" sz="1600" b="1" dirty="0">
                  <a:solidFill>
                    <a:schemeClr val="accent1"/>
                  </a:solidFill>
                  <a:latin typeface="바른공군체 Bold" pitchFamily="34" charset="-127"/>
                  <a:ea typeface="바른공군체 Bold" pitchFamily="34" charset="-127"/>
                </a:endParaRPr>
              </a:p>
            </p:txBody>
          </p:sp>
          <p:sp>
            <p:nvSpPr>
              <p:cNvPr id="27" name="TextBox 28"/>
              <p:cNvSpPr txBox="1">
                <a:spLocks/>
              </p:cNvSpPr>
              <p:nvPr/>
            </p:nvSpPr>
            <p:spPr>
              <a:xfrm>
                <a:off x="6665612" y="1814769"/>
                <a:ext cx="3962574" cy="607989"/>
              </a:xfrm>
              <a:prstGeom prst="rect">
                <a:avLst/>
              </a:prstGeom>
            </p:spPr>
            <p:txBody>
              <a:bodyPr vert="horz" wrap="square" lIns="360000" tIns="0" rIns="0" bIns="0" anchor="ctr" anchorCtr="0">
                <a:noAutofit/>
              </a:bodyPr>
              <a:lstStyle/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프로젝트 기획 배경</a:t>
                </a:r>
                <a:endParaRPr lang="en-US" altLang="ko-KR" sz="1000" dirty="0">
                  <a:solidFill>
                    <a:schemeClr val="tx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000" dirty="0">
                    <a:latin typeface="바른공군체 Medium" pitchFamily="34" charset="-127"/>
                    <a:ea typeface="바른공군체 Medium" pitchFamily="34" charset="-127"/>
                  </a:rPr>
                  <a:t>프로젝트 주제 선정</a:t>
                </a:r>
                <a:endParaRPr lang="en-US" altLang="ko-KR" sz="1000" dirty="0"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000" dirty="0">
                    <a:latin typeface="바른공군체 Medium" pitchFamily="34" charset="-127"/>
                    <a:ea typeface="바른공군체 Medium" pitchFamily="34" charset="-127"/>
                  </a:rPr>
                  <a:t>프로젝트 목표</a:t>
                </a:r>
                <a:endParaRPr lang="en-US" altLang="ko-KR" sz="1000" dirty="0"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r>
                  <a:rPr lang="ko-KR" altLang="en-US" sz="1000" dirty="0">
                    <a:latin typeface="바른공군체 Medium" pitchFamily="34" charset="-127"/>
                    <a:ea typeface="바른공군체 Medium" pitchFamily="34" charset="-127"/>
                  </a:rPr>
                  <a:t>구성원 및 역할</a:t>
                </a:r>
                <a:endParaRPr lang="en-US" altLang="ko-KR" sz="1000" dirty="0"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endParaRPr lang="en-US" altLang="ko-KR" sz="1000" dirty="0"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l">
                  <a:lnSpc>
                    <a:spcPct val="120000"/>
                  </a:lnSpc>
                  <a:buFontTx/>
                  <a:buChar char="-"/>
                </a:pPr>
                <a:endParaRPr lang="zh-CN" altLang="en-US" sz="1000" dirty="0">
                  <a:solidFill>
                    <a:schemeClr val="tx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  <p:sp>
          <p:nvSpPr>
            <p:cNvPr id="43" name="TextBox 28"/>
            <p:cNvSpPr txBox="1">
              <a:spLocks/>
            </p:cNvSpPr>
            <p:nvPr/>
          </p:nvSpPr>
          <p:spPr>
            <a:xfrm>
              <a:off x="6668309" y="2826030"/>
              <a:ext cx="3962574" cy="607989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r>
                <a:rPr lang="ko-KR" altLang="en-US" sz="1000" dirty="0">
                  <a:latin typeface="바른공군체 Medium" pitchFamily="34" charset="-127"/>
                  <a:ea typeface="바른공군체 Medium" pitchFamily="34" charset="-127"/>
                </a:rPr>
                <a:t>데이터 수집 및 명세</a:t>
              </a:r>
              <a:r>
                <a:rPr lang="en-US" altLang="ko-KR" sz="1000" dirty="0">
                  <a:latin typeface="바른공군체 Medium" pitchFamily="34" charset="-127"/>
                  <a:ea typeface="바른공군체 Medium" pitchFamily="34" charset="-127"/>
                </a:rPr>
                <a:t>, </a:t>
              </a:r>
              <a:r>
                <a:rPr lang="ko-KR" altLang="en-US" sz="1000" dirty="0" err="1">
                  <a:latin typeface="바른공군체 Medium" pitchFamily="34" charset="-127"/>
                  <a:ea typeface="바른공군체 Medium" pitchFamily="34" charset="-127"/>
                </a:rPr>
                <a:t>타겟</a:t>
              </a:r>
              <a:endParaRPr lang="en-US" altLang="ko-KR" sz="10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r>
                <a:rPr lang="ko-KR" altLang="en-US" sz="1000" dirty="0">
                  <a:latin typeface="바른공군체 Medium" pitchFamily="34" charset="-127"/>
                  <a:ea typeface="바른공군체 Medium" pitchFamily="34" charset="-127"/>
                </a:rPr>
                <a:t>데이터 전처리</a:t>
              </a:r>
              <a:endParaRPr lang="en-US" altLang="ko-KR" sz="10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r>
                <a:rPr lang="ko-KR" altLang="en-US" sz="1000" dirty="0">
                  <a:latin typeface="바른공군체 Medium" pitchFamily="34" charset="-127"/>
                  <a:ea typeface="바른공군체 Medium" pitchFamily="34" charset="-127"/>
                </a:rPr>
                <a:t>데이터 시각화</a:t>
              </a:r>
              <a:endParaRPr lang="en-US" altLang="ko-KR" sz="10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endParaRPr lang="zh-CN" altLang="en-US" sz="1000" dirty="0">
                <a:solidFill>
                  <a:schemeClr val="tx1"/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20" name="TextBox 30"/>
            <p:cNvSpPr txBox="1"/>
            <p:nvPr/>
          </p:nvSpPr>
          <p:spPr>
            <a:xfrm>
              <a:off x="6139685" y="234284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/>
            </a:bodyPr>
            <a:lstStyle/>
            <a:p>
              <a:r>
                <a:rPr lang="en-US" altLang="zh-CN" sz="4000" dirty="0">
                  <a:solidFill>
                    <a:schemeClr val="accent1"/>
                  </a:solidFill>
                  <a:latin typeface="바른공군체 Bold" pitchFamily="34" charset="-127"/>
                  <a:ea typeface="바른공군체 Bold" pitchFamily="34" charset="-127"/>
                </a:rPr>
                <a:t>02</a:t>
              </a:r>
            </a:p>
          </p:txBody>
        </p:sp>
        <p:sp>
          <p:nvSpPr>
            <p:cNvPr id="22" name="TextBox 32"/>
            <p:cNvSpPr txBox="1"/>
            <p:nvPr/>
          </p:nvSpPr>
          <p:spPr>
            <a:xfrm>
              <a:off x="6607737" y="2453926"/>
              <a:ext cx="3962574" cy="242864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rmAutofit lnSpcReduction="10000"/>
            </a:bodyPr>
            <a:lstStyle/>
            <a:p>
              <a:r>
                <a:rPr lang="ko-KR" altLang="en-US" sz="1600" b="1" dirty="0">
                  <a:solidFill>
                    <a:schemeClr val="accent1"/>
                  </a:solidFill>
                  <a:latin typeface="바른공군체 Bold" pitchFamily="34" charset="-127"/>
                  <a:ea typeface="바른공군체 Bold" pitchFamily="34" charset="-127"/>
                </a:rPr>
                <a:t>프로젝트 수행</a:t>
              </a:r>
              <a:endParaRPr lang="zh-CN" altLang="en-US" sz="1600" b="1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</a:endParaRPr>
            </a:p>
          </p:txBody>
        </p:sp>
        <p:sp>
          <p:nvSpPr>
            <p:cNvPr id="44" name="TextBox 28"/>
            <p:cNvSpPr txBox="1">
              <a:spLocks/>
            </p:cNvSpPr>
            <p:nvPr/>
          </p:nvSpPr>
          <p:spPr>
            <a:xfrm>
              <a:off x="6668309" y="4086658"/>
              <a:ext cx="3962574" cy="607989"/>
            </a:xfrm>
            <a:prstGeom prst="rect">
              <a:avLst/>
            </a:prstGeom>
          </p:spPr>
          <p:txBody>
            <a:bodyPr vert="horz" wrap="square" lIns="360000" tIns="0" rIns="0" bIns="0" anchor="ctr" anchorCtr="0">
              <a:noAutofit/>
            </a:bodyPr>
            <a:lstStyle/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r>
                <a:rPr lang="ko-KR" altLang="en-US" sz="1000" dirty="0">
                  <a:solidFill>
                    <a:schemeClr val="tx1"/>
                  </a:solidFill>
                  <a:latin typeface="바른공군체 Medium" pitchFamily="34" charset="-127"/>
                  <a:ea typeface="바른공군체 Medium" pitchFamily="34" charset="-127"/>
                </a:rPr>
                <a:t>분석을 통한 </a:t>
              </a:r>
              <a:r>
                <a:rPr lang="ko-KR" altLang="en-US" sz="1000" dirty="0" err="1">
                  <a:solidFill>
                    <a:schemeClr val="tx1"/>
                  </a:solidFill>
                  <a:latin typeface="바른공군체 Medium" pitchFamily="34" charset="-127"/>
                  <a:ea typeface="바른공군체 Medium" pitchFamily="34" charset="-127"/>
                </a:rPr>
                <a:t>인사이트</a:t>
              </a:r>
              <a:r>
                <a:rPr lang="ko-KR" altLang="en-US" sz="1000" dirty="0">
                  <a:solidFill>
                    <a:schemeClr val="tx1"/>
                  </a:solidFill>
                  <a:latin typeface="바른공군체 Medium" pitchFamily="34" charset="-127"/>
                  <a:ea typeface="바른공군체 Medium" pitchFamily="34" charset="-127"/>
                </a:rPr>
                <a:t> 도출</a:t>
              </a:r>
              <a:endParaRPr lang="en-US" altLang="ko-KR" sz="1000" dirty="0">
                <a:solidFill>
                  <a:schemeClr val="tx1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 algn="l">
                <a:lnSpc>
                  <a:spcPct val="120000"/>
                </a:lnSpc>
                <a:buFontTx/>
                <a:buChar char="-"/>
              </a:pPr>
              <a:r>
                <a:rPr lang="ko-KR" altLang="en-US" sz="1000" dirty="0">
                  <a:latin typeface="바른공군체 Medium" pitchFamily="34" charset="-127"/>
                  <a:ea typeface="바른공군체 Medium" pitchFamily="34" charset="-127"/>
                </a:rPr>
                <a:t>기대효과</a:t>
              </a:r>
              <a:endParaRPr lang="zh-CN" altLang="en-US" sz="1000" dirty="0">
                <a:solidFill>
                  <a:schemeClr val="tx1"/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grpSp>
          <p:nvGrpSpPr>
            <p:cNvPr id="10" name="Group 34"/>
            <p:cNvGrpSpPr/>
            <p:nvPr/>
          </p:nvGrpSpPr>
          <p:grpSpPr>
            <a:xfrm>
              <a:off x="6139685" y="3795691"/>
              <a:ext cx="4430626" cy="707886"/>
              <a:chOff x="1598315" y="4223939"/>
              <a:chExt cx="4430626" cy="707886"/>
            </a:xfrm>
          </p:grpSpPr>
          <p:sp>
            <p:nvSpPr>
              <p:cNvPr id="16" name="TextBox 35"/>
              <p:cNvSpPr txBox="1"/>
              <p:nvPr/>
            </p:nvSpPr>
            <p:spPr>
              <a:xfrm>
                <a:off x="1598315" y="4223939"/>
                <a:ext cx="73289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r>
                  <a:rPr lang="en-US" altLang="zh-CN" sz="4000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03</a:t>
                </a:r>
              </a:p>
            </p:txBody>
          </p:sp>
          <p:sp>
            <p:nvSpPr>
              <p:cNvPr id="18" name="TextBox 37"/>
              <p:cNvSpPr txBox="1"/>
              <p:nvPr/>
            </p:nvSpPr>
            <p:spPr>
              <a:xfrm>
                <a:off x="2066367" y="4335018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기대효과</a:t>
                </a:r>
                <a:endParaRPr lang="zh-CN" altLang="en-US" sz="1600" b="1" dirty="0">
                  <a:solidFill>
                    <a:schemeClr val="accent1"/>
                  </a:solidFill>
                  <a:latin typeface="바른공군체 Bold" pitchFamily="34" charset="-127"/>
                  <a:ea typeface="바른공군체 Bold" pitchFamily="34" charset="-127"/>
                </a:endParaRPr>
              </a:p>
            </p:txBody>
          </p:sp>
        </p:grpSp>
        <p:grpSp>
          <p:nvGrpSpPr>
            <p:cNvPr id="11" name="Group 39"/>
            <p:cNvGrpSpPr/>
            <p:nvPr/>
          </p:nvGrpSpPr>
          <p:grpSpPr>
            <a:xfrm>
              <a:off x="6139685" y="5144361"/>
              <a:ext cx="4430626" cy="707886"/>
              <a:chOff x="1598315" y="5418466"/>
              <a:chExt cx="4430626" cy="707886"/>
            </a:xfrm>
          </p:grpSpPr>
          <p:sp>
            <p:nvSpPr>
              <p:cNvPr id="12" name="TextBox 40"/>
              <p:cNvSpPr txBox="1"/>
              <p:nvPr/>
            </p:nvSpPr>
            <p:spPr>
              <a:xfrm>
                <a:off x="1598315" y="5418466"/>
                <a:ext cx="716863" cy="707886"/>
              </a:xfrm>
              <a:prstGeom prst="rect">
                <a:avLst/>
              </a:prstGeom>
              <a:noFill/>
            </p:spPr>
            <p:txBody>
              <a:bodyPr wrap="none" anchor="ctr">
                <a:normAutofit/>
              </a:bodyPr>
              <a:lstStyle/>
              <a:p>
                <a:r>
                  <a:rPr lang="en-US" altLang="zh-CN" sz="4000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04</a:t>
                </a:r>
              </a:p>
            </p:txBody>
          </p:sp>
          <p:sp>
            <p:nvSpPr>
              <p:cNvPr id="14" name="TextBox 42"/>
              <p:cNvSpPr txBox="1"/>
              <p:nvPr/>
            </p:nvSpPr>
            <p:spPr>
              <a:xfrm>
                <a:off x="2066367" y="5529545"/>
                <a:ext cx="3962574" cy="242864"/>
              </a:xfrm>
              <a:prstGeom prst="rect">
                <a:avLst/>
              </a:prstGeom>
              <a:noFill/>
            </p:spPr>
            <p:txBody>
              <a:bodyPr wrap="none" lIns="360000" tIns="0" rIns="0" bIns="0" anchor="b" anchorCtr="0">
                <a:normAutofit lnSpcReduction="10000"/>
              </a:bodyPr>
              <a:lstStyle/>
              <a:p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개발후기 및 </a:t>
                </a:r>
                <a:r>
                  <a:rPr lang="ko-KR" altLang="en-US" sz="1600" b="1" dirty="0" err="1">
                    <a:solidFill>
                      <a:schemeClr val="accent1"/>
                    </a:solidFill>
                    <a:latin typeface="바른공군체 Bold" pitchFamily="34" charset="-127"/>
                    <a:ea typeface="바른공군체 Bold" pitchFamily="34" charset="-127"/>
                  </a:rPr>
                  <a:t>느낀점</a:t>
                </a:r>
                <a:endParaRPr lang="zh-CN" altLang="en-US" sz="1600" b="1" dirty="0">
                  <a:solidFill>
                    <a:schemeClr val="accent1"/>
                  </a:solidFill>
                  <a:latin typeface="바른공군체 Bold" pitchFamily="34" charset="-127"/>
                  <a:ea typeface="바른공군체 Bold" pitchFamily="34" charset="-127"/>
                </a:endParaRPr>
              </a:p>
            </p:txBody>
          </p:sp>
        </p:grpSp>
      </p:grpSp>
      <p:sp>
        <p:nvSpPr>
          <p:cNvPr id="5" name="Rectangle 9"/>
          <p:cNvSpPr/>
          <p:nvPr/>
        </p:nvSpPr>
        <p:spPr>
          <a:xfrm>
            <a:off x="2472608" y="3197257"/>
            <a:ext cx="1569660" cy="36933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algn="ctr"/>
            <a:r>
              <a:rPr lang="en-US" altLang="zh-CN" sz="3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41822179"/>
      </p:ext>
    </p:extLst>
  </p:cSld>
  <p:clrMapOvr>
    <a:masterClrMapping/>
  </p:clrMapOvr>
  <p:transition spd="slow" advTm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1962C92C-76BF-E654-05C3-870D86F5A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341" y="1760634"/>
            <a:ext cx="9486732" cy="4743367"/>
          </a:xfrm>
          <a:prstGeom prst="rect">
            <a:avLst/>
          </a:prstGeom>
        </p:spPr>
      </p:pic>
      <p:sp>
        <p:nvSpPr>
          <p:cNvPr id="23" name="文本框 20"/>
          <p:cNvSpPr txBox="1"/>
          <p:nvPr/>
        </p:nvSpPr>
        <p:spPr>
          <a:xfrm>
            <a:off x="8910073" y="177797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5FEA49-2521-FC63-3B3A-80181DDAE001}"/>
              </a:ext>
            </a:extLst>
          </p:cNvPr>
          <p:cNvSpPr/>
          <p:nvPr/>
        </p:nvSpPr>
        <p:spPr>
          <a:xfrm>
            <a:off x="419921" y="1204218"/>
            <a:ext cx="11253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2010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년부터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2022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년까지 서울에서 전출하여 전국으로 전입하는 수를 나타냄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년도별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명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의 절댓값의 차이는 있으나 꾸준히 양의 값을 보임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따라서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지속적으로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탈서울화가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진행되고 있음을 알 수 있음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EC2D14E7-24DF-70B2-34B6-B6836BD51562}"/>
              </a:ext>
            </a:extLst>
          </p:cNvPr>
          <p:cNvSpPr txBox="1"/>
          <p:nvPr/>
        </p:nvSpPr>
        <p:spPr>
          <a:xfrm>
            <a:off x="1109550" y="596143"/>
            <a:ext cx="664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전출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전국 전출 </a:t>
            </a:r>
            <a:r>
              <a:rPr lang="ko-KR" altLang="en-US" sz="1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순이동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추이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97E8BC-5768-1D52-1D76-38EF53AE338C}"/>
              </a:ext>
            </a:extLst>
          </p:cNvPr>
          <p:cNvSpPr/>
          <p:nvPr/>
        </p:nvSpPr>
        <p:spPr>
          <a:xfrm>
            <a:off x="376922" y="4616943"/>
            <a:ext cx="2008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* </a:t>
            </a:r>
            <a:r>
              <a:rPr lang="ko-KR" altLang="en-US" sz="105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 수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=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전출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–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전입</a:t>
            </a:r>
            <a:endParaRPr lang="en-US" altLang="ko-KR" sz="1050" dirty="0">
              <a:latin typeface="바른공군체 Medium" pitchFamily="34" charset="-127"/>
              <a:ea typeface="바른공군체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8999186"/>
      </p:ext>
    </p:extLst>
  </p:cSld>
  <p:clrMapOvr>
    <a:masterClrMapping/>
  </p:clrMapOvr>
  <p:transition spd="slow" advTm="0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E70B0C0-C1A2-BF9B-CBA0-1D19FCCCA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50" y="1372458"/>
            <a:ext cx="10869764" cy="5434882"/>
          </a:xfrm>
          <a:prstGeom prst="rect">
            <a:avLst/>
          </a:prstGeom>
        </p:spPr>
      </p:pic>
      <p:sp>
        <p:nvSpPr>
          <p:cNvPr id="23" name="文本框 20"/>
          <p:cNvSpPr txBox="1"/>
          <p:nvPr/>
        </p:nvSpPr>
        <p:spPr>
          <a:xfrm>
            <a:off x="8910073" y="177797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5FEA49-2521-FC63-3B3A-80181DDAE001}"/>
              </a:ext>
            </a:extLst>
          </p:cNvPr>
          <p:cNvSpPr/>
          <p:nvPr/>
        </p:nvSpPr>
        <p:spPr>
          <a:xfrm>
            <a:off x="419921" y="1204218"/>
            <a:ext cx="11253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서울로부터의 전국 지역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solidFill>
                  <a:srgbClr val="0066FF"/>
                </a:solidFill>
                <a:latin typeface="바른공군체 Medium" pitchFamily="34" charset="-127"/>
                <a:ea typeface="바른공군체 Medium" pitchFamily="34" charset="-127"/>
              </a:rPr>
              <a:t>강원권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en-US" altLang="ko-KR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경상권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en-US" altLang="ko-KR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>
                <a:solidFill>
                  <a:srgbClr val="00B050"/>
                </a:solidFill>
                <a:latin typeface="바른공군체 Medium" pitchFamily="34" charset="-127"/>
                <a:ea typeface="바른공군체 Medium" pitchFamily="34" charset="-127"/>
              </a:rPr>
              <a:t>수도권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en-US" altLang="ko-KR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  <a:latin typeface="바른공군체 Medium" pitchFamily="34" charset="-127"/>
                <a:ea typeface="바른공군체 Medium" pitchFamily="34" charset="-127"/>
              </a:rPr>
              <a:t>전라권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en-US" altLang="ko-KR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>
                <a:solidFill>
                  <a:srgbClr val="7030A0"/>
                </a:solidFill>
                <a:latin typeface="바른공군체 Medium" pitchFamily="34" charset="-127"/>
                <a:ea typeface="바른공군체 Medium" pitchFamily="34" charset="-127"/>
              </a:rPr>
              <a:t>제주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solidFill>
                  <a:schemeClr val="accent4">
                    <a:lumMod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rPr>
              <a:t>충청권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으로의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명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를 보여줌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탈서울하여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수도권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제주로의 이동이 있음을 확인할 수 있으며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수도권으로의 유입이 압도적으로 큰 수를 차지함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경상권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전라권에서는 오히려 서울로 유입되고 있음을 확인할 수 있음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EC2D14E7-24DF-70B2-34B6-B6836BD51562}"/>
              </a:ext>
            </a:extLst>
          </p:cNvPr>
          <p:cNvSpPr txBox="1"/>
          <p:nvPr/>
        </p:nvSpPr>
        <p:spPr>
          <a:xfrm>
            <a:off x="1109550" y="596143"/>
            <a:ext cx="664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전출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전국 지역별 </a:t>
            </a:r>
            <a:r>
              <a:rPr lang="ko-KR" altLang="en-US" sz="1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순이동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추이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97E8BC-5768-1D52-1D76-38EF53AE338C}"/>
              </a:ext>
            </a:extLst>
          </p:cNvPr>
          <p:cNvSpPr/>
          <p:nvPr/>
        </p:nvSpPr>
        <p:spPr>
          <a:xfrm>
            <a:off x="376922" y="4616943"/>
            <a:ext cx="2008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* </a:t>
            </a:r>
            <a:r>
              <a:rPr lang="ko-KR" altLang="en-US" sz="105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 수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=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전출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–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전입</a:t>
            </a:r>
            <a:endParaRPr lang="en-US" altLang="ko-KR" sz="105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EFBBF4-132C-47E4-689E-F308CC2DD5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7" t="12241" r="10187" b="71477"/>
          <a:stretch/>
        </p:blipFill>
        <p:spPr>
          <a:xfrm>
            <a:off x="10250273" y="1412836"/>
            <a:ext cx="1254506" cy="20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54398"/>
      </p:ext>
    </p:extLst>
  </p:cSld>
  <p:clrMapOvr>
    <a:masterClrMapping/>
  </p:clrMapOvr>
  <p:transition spd="slow" advTm="0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CA46692-DD43-5BFB-F0CE-C65634F19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44" y="1306876"/>
            <a:ext cx="11006856" cy="5503428"/>
          </a:xfrm>
          <a:prstGeom prst="rect">
            <a:avLst/>
          </a:prstGeom>
        </p:spPr>
      </p:pic>
      <p:sp>
        <p:nvSpPr>
          <p:cNvPr id="23" name="文本框 20"/>
          <p:cNvSpPr txBox="1"/>
          <p:nvPr/>
        </p:nvSpPr>
        <p:spPr>
          <a:xfrm>
            <a:off x="8910073" y="177797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B5FEA49-2521-FC63-3B3A-80181DDAE001}"/>
              </a:ext>
            </a:extLst>
          </p:cNvPr>
          <p:cNvSpPr/>
          <p:nvPr/>
        </p:nvSpPr>
        <p:spPr>
          <a:xfrm>
            <a:off x="419921" y="1204218"/>
            <a:ext cx="11253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서울로부터의 수도권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경기도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solidFill>
                  <a:srgbClr val="0066FF"/>
                </a:solidFill>
                <a:latin typeface="바른공군체 Medium" pitchFamily="34" charset="-127"/>
                <a:ea typeface="바른공군체 Medium" pitchFamily="34" charset="-127"/>
              </a:rPr>
              <a:t>인천광역시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으로의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명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를 보여줌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수도권 지역 중에서도 </a:t>
            </a:r>
            <a:r>
              <a:rPr lang="ko-KR" altLang="en-US" sz="1200" dirty="0">
                <a:solidFill>
                  <a:srgbClr val="FF6600"/>
                </a:solidFill>
                <a:latin typeface="바른공군체 Medium" pitchFamily="34" charset="-127"/>
                <a:ea typeface="바른공군체 Medium" pitchFamily="34" charset="-127"/>
              </a:rPr>
              <a:t>경기도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지역으로의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수가 압도적으로 많음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</a:p>
          <a:p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작년을 제외하면 서울에서 경기도로 유입되는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수는 최소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8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만명 이상임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.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6" name="文本框 20">
            <a:extLst>
              <a:ext uri="{FF2B5EF4-FFF2-40B4-BE49-F238E27FC236}">
                <a16:creationId xmlns:a16="http://schemas.microsoft.com/office/drawing/2014/main" id="{EC2D14E7-24DF-70B2-34B6-B6836BD51562}"/>
              </a:ext>
            </a:extLst>
          </p:cNvPr>
          <p:cNvSpPr txBox="1"/>
          <p:nvPr/>
        </p:nvSpPr>
        <p:spPr>
          <a:xfrm>
            <a:off x="1109550" y="596143"/>
            <a:ext cx="664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서울시 전출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수도권 전출 </a:t>
            </a:r>
            <a:r>
              <a:rPr lang="ko-KR" altLang="en-US" sz="1200" b="1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순이동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수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명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 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추이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E97E8BC-5768-1D52-1D76-38EF53AE338C}"/>
              </a:ext>
            </a:extLst>
          </p:cNvPr>
          <p:cNvSpPr/>
          <p:nvPr/>
        </p:nvSpPr>
        <p:spPr>
          <a:xfrm>
            <a:off x="376922" y="4616943"/>
            <a:ext cx="200864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* </a:t>
            </a:r>
            <a:r>
              <a:rPr lang="ko-KR" altLang="en-US" sz="1050" dirty="0" err="1">
                <a:latin typeface="바른공군체 Medium" pitchFamily="34" charset="-127"/>
                <a:ea typeface="바른공군체 Medium" pitchFamily="34" charset="-127"/>
              </a:rPr>
              <a:t>순이동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 수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=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전출 </a:t>
            </a:r>
            <a:r>
              <a:rPr lang="en-US" altLang="ko-KR" sz="1050" dirty="0">
                <a:latin typeface="바른공군체 Medium" pitchFamily="34" charset="-127"/>
                <a:ea typeface="바른공군체 Medium" pitchFamily="34" charset="-127"/>
              </a:rPr>
              <a:t>– </a:t>
            </a:r>
            <a:r>
              <a:rPr lang="ko-KR" altLang="en-US" sz="1050" dirty="0">
                <a:latin typeface="바른공군체 Medium" pitchFamily="34" charset="-127"/>
                <a:ea typeface="바른공군체 Medium" pitchFamily="34" charset="-127"/>
              </a:rPr>
              <a:t>전입</a:t>
            </a:r>
            <a:endParaRPr lang="en-US" altLang="ko-KR" sz="1050" dirty="0">
              <a:latin typeface="바른공군체 Medium" pitchFamily="34" charset="-127"/>
              <a:ea typeface="바른공군체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526766"/>
      </p:ext>
    </p:extLst>
  </p:cSld>
  <p:clrMapOvr>
    <a:masterClrMapping/>
  </p:clrMapOvr>
  <p:transition spd="slow" advTm="0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C63A46-ACF2-BBD7-2C57-D227D4C483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68" y="1801751"/>
            <a:ext cx="6277439" cy="4538760"/>
          </a:xfrm>
          <a:prstGeom prst="rect">
            <a:avLst/>
          </a:prstGeom>
        </p:spPr>
      </p:pic>
      <p:sp>
        <p:nvSpPr>
          <p:cNvPr id="2" name="文本框 20">
            <a:extLst>
              <a:ext uri="{FF2B5EF4-FFF2-40B4-BE49-F238E27FC236}">
                <a16:creationId xmlns:a16="http://schemas.microsoft.com/office/drawing/2014/main" id="{F705A233-9C65-F239-6B75-15089D5C28DB}"/>
              </a:ext>
            </a:extLst>
          </p:cNvPr>
          <p:cNvSpPr txBox="1"/>
          <p:nvPr/>
        </p:nvSpPr>
        <p:spPr>
          <a:xfrm>
            <a:off x="1109550" y="596143"/>
            <a:ext cx="664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현주거지 주된 선택 이유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385D23C-255F-D779-187B-A420D2CB0E95}"/>
              </a:ext>
            </a:extLst>
          </p:cNvPr>
          <p:cNvSpPr/>
          <p:nvPr/>
        </p:nvSpPr>
        <p:spPr>
          <a:xfrm>
            <a:off x="419921" y="1194880"/>
            <a:ext cx="112539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서울시 및 경기지역 거주민을 대상으로 한 현주거지를 선택한 주된 이유에 대한 답변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지역별 미미한 차이는 있으나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경제적인 이유가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50%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를 차지할 정도로 압도적임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경제적 이유 외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교통편리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교육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근린시설 등 인프라가 선택 이유를 차지함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7810764"/>
      </p:ext>
    </p:extLst>
  </p:cSld>
  <p:clrMapOvr>
    <a:masterClrMapping/>
  </p:clrMapOvr>
  <p:transition spd="slow" advTm="0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9159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03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39F2BC-7F1C-DD8C-107B-07942CDDC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24" y="1671485"/>
            <a:ext cx="9678884" cy="4839442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31B008-9269-CF6B-0BE6-2461AD52B891}"/>
              </a:ext>
            </a:extLst>
          </p:cNvPr>
          <p:cNvSpPr/>
          <p:nvPr/>
        </p:nvSpPr>
        <p:spPr>
          <a:xfrm>
            <a:off x="419921" y="1279936"/>
            <a:ext cx="112539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2013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년부터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2022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전용면적별 경기도 내 신도시 아파트 매매거래량 추이임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r>
              <a:rPr lang="en-US" altLang="ko-KR" sz="12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61~85m</a:t>
            </a:r>
            <a:r>
              <a:rPr lang="en-US" altLang="ko-KR" sz="1200" baseline="30000" dirty="0">
                <a:solidFill>
                  <a:srgbClr val="0070C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en-US" altLang="ko-KR" sz="1200" dirty="0">
                <a:solidFill>
                  <a:srgbClr val="00B0F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41~61m</a:t>
            </a:r>
            <a:r>
              <a:rPr lang="en-US" altLang="ko-KR" sz="1200" baseline="30000" dirty="0">
                <a:solidFill>
                  <a:srgbClr val="00B0F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순으로 거래량의 매년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70~80%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를 차지하고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101~135</a:t>
            </a:r>
            <a:r>
              <a:rPr lang="en-US" altLang="ko-KR" sz="1200" i="0" dirty="0">
                <a:solidFill>
                  <a:srgbClr val="0000FF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m</a:t>
            </a:r>
            <a:r>
              <a:rPr lang="en-US" altLang="ko-KR" sz="1200" i="0" baseline="30000" dirty="0">
                <a:solidFill>
                  <a:srgbClr val="0000FF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가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15%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를 차지함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5" name="文本框 20">
            <a:extLst>
              <a:ext uri="{FF2B5EF4-FFF2-40B4-BE49-F238E27FC236}">
                <a16:creationId xmlns:a16="http://schemas.microsoft.com/office/drawing/2014/main" id="{254DF91B-6DF7-0D14-4D40-625A082F3B5E}"/>
              </a:ext>
            </a:extLst>
          </p:cNvPr>
          <p:cNvSpPr txBox="1"/>
          <p:nvPr/>
        </p:nvSpPr>
        <p:spPr>
          <a:xfrm>
            <a:off x="1109550" y="596143"/>
            <a:ext cx="664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 시각화</a:t>
            </a:r>
            <a:r>
              <a:rPr lang="en-US" altLang="ko-KR" sz="24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_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경기도 내 신도시 아파트 매매거래량 추이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(</a:t>
            </a:r>
            <a:r>
              <a:rPr lang="ko-KR" altLang="en-US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규모별</a:t>
            </a:r>
            <a:r>
              <a:rPr lang="en-US" altLang="ko-KR" sz="1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755173-562A-F1DB-B680-99652EDBD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9" t="12495" r="10017" b="68814"/>
          <a:stretch/>
        </p:blipFill>
        <p:spPr>
          <a:xfrm>
            <a:off x="9392647" y="1963729"/>
            <a:ext cx="1806025" cy="23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93058"/>
      </p:ext>
    </p:extLst>
  </p:cSld>
  <p:clrMapOvr>
    <a:masterClrMapping/>
  </p:clrMapOvr>
  <p:transition spd="slow" advTm="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3970420" y="1166710"/>
            <a:ext cx="4321824" cy="4561083"/>
            <a:chOff x="1235460" y="1166710"/>
            <a:chExt cx="4321824" cy="4561083"/>
          </a:xfrm>
        </p:grpSpPr>
        <p:grpSp>
          <p:nvGrpSpPr>
            <p:cNvPr id="4" name="Group 8"/>
            <p:cNvGrpSpPr/>
            <p:nvPr/>
          </p:nvGrpSpPr>
          <p:grpSpPr>
            <a:xfrm>
              <a:off x="1235460" y="1395379"/>
              <a:ext cx="4246928" cy="4332414"/>
              <a:chOff x="1235460" y="1395379"/>
              <a:chExt cx="4246928" cy="4332414"/>
            </a:xfrm>
          </p:grpSpPr>
          <p:sp>
            <p:nvSpPr>
              <p:cNvPr id="13" name="Oval 2"/>
              <p:cNvSpPr/>
              <p:nvPr/>
            </p:nvSpPr>
            <p:spPr bwMode="auto">
              <a:xfrm>
                <a:off x="1416824" y="1484784"/>
                <a:ext cx="3888432" cy="38884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Isosceles Triangle 3"/>
              <p:cNvSpPr/>
              <p:nvPr/>
            </p:nvSpPr>
            <p:spPr bwMode="auto">
              <a:xfrm rot="13206116">
                <a:off x="2820860" y="1395379"/>
                <a:ext cx="2661528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Isosceles Triangle 4"/>
              <p:cNvSpPr/>
              <p:nvPr/>
            </p:nvSpPr>
            <p:spPr bwMode="auto">
              <a:xfrm rot="18830594">
                <a:off x="3881287" y="3593598"/>
                <a:ext cx="1712350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Isosceles Triangle 5"/>
              <p:cNvSpPr/>
              <p:nvPr/>
            </p:nvSpPr>
            <p:spPr bwMode="auto">
              <a:xfrm rot="5400000">
                <a:off x="709627" y="21695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Isosceles Triangle 6"/>
              <p:cNvSpPr/>
              <p:nvPr/>
            </p:nvSpPr>
            <p:spPr bwMode="auto">
              <a:xfrm rot="902836">
                <a:off x="1235460" y="42516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cxnSp>
          <p:nvCxnSpPr>
            <p:cNvPr id="5" name="Straight Connector 10"/>
            <p:cNvCxnSpPr/>
            <p:nvPr/>
          </p:nvCxnSpPr>
          <p:spPr>
            <a:xfrm flipV="1">
              <a:off x="4341418" y="1299733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1"/>
            <p:cNvCxnSpPr/>
            <p:nvPr/>
          </p:nvCxnSpPr>
          <p:spPr>
            <a:xfrm flipV="1">
              <a:off x="4765196" y="1166710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>
              <a:cxnSpLocks/>
            </p:cNvCxnSpPr>
            <p:nvPr/>
          </p:nvCxnSpPr>
          <p:spPr>
            <a:xfrm flipV="1">
              <a:off x="2261188" y="5105350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4"/>
            <p:cNvCxnSpPr>
              <a:cxnSpLocks/>
            </p:cNvCxnSpPr>
            <p:nvPr/>
          </p:nvCxnSpPr>
          <p:spPr>
            <a:xfrm flipV="1">
              <a:off x="1973156" y="5155702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5"/>
            <p:cNvSpPr/>
            <p:nvPr/>
          </p:nvSpPr>
          <p:spPr bwMode="auto">
            <a:xfrm>
              <a:off x="1927201" y="5611873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Oval 16"/>
            <p:cNvSpPr/>
            <p:nvPr/>
          </p:nvSpPr>
          <p:spPr bwMode="auto">
            <a:xfrm>
              <a:off x="2714922" y="5062532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Oval 17"/>
            <p:cNvSpPr/>
            <p:nvPr/>
          </p:nvSpPr>
          <p:spPr bwMode="auto">
            <a:xfrm>
              <a:off x="4707767" y="1879200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Oval 18"/>
            <p:cNvSpPr/>
            <p:nvPr/>
          </p:nvSpPr>
          <p:spPr bwMode="auto">
            <a:xfrm>
              <a:off x="5070168" y="1244689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8" name="Oval 1"/>
          <p:cNvSpPr/>
          <p:nvPr/>
        </p:nvSpPr>
        <p:spPr bwMode="auto">
          <a:xfrm>
            <a:off x="4439816" y="1772816"/>
            <a:ext cx="3312368" cy="331236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4000" b="1" spc="300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45310" y="2618591"/>
            <a:ext cx="151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03</a:t>
            </a:r>
            <a:endParaRPr lang="zh-CN" altLang="en-US" sz="54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80298" y="3584246"/>
            <a:ext cx="483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기대효과</a:t>
            </a:r>
            <a:endParaRPr lang="zh-CN" altLang="en-US" sz="28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270690"/>
      </p:ext>
    </p:extLst>
  </p:cSld>
  <p:clrMapOvr>
    <a:masterClrMapping/>
  </p:clrMapOvr>
  <p:transition spd="slow" advTm="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0"/>
          <p:cNvSpPr txBox="1"/>
          <p:nvPr/>
        </p:nvSpPr>
        <p:spPr>
          <a:xfrm>
            <a:off x="9092953" y="177797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기대효과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55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바른공군체 Bold" pitchFamily="34" charset="-127"/>
              </a:rPr>
              <a:t>분석을 통한 인사이트 도출</a:t>
            </a:r>
            <a:r>
              <a:rPr lang="en-US" altLang="ko-KR" sz="2400" b="1" dirty="0">
                <a:latin typeface="HY헤드라인M" panose="02030600000101010101" pitchFamily="18" charset="-127"/>
                <a:ea typeface="바른공군체 Bold" pitchFamily="34" charset="-127"/>
              </a:rPr>
              <a:t>_ </a:t>
            </a:r>
            <a:r>
              <a:rPr lang="ko-KR" altLang="en-US" sz="1400" b="1" dirty="0">
                <a:latin typeface="HY헤드라인M" panose="02030600000101010101" pitchFamily="18" charset="-127"/>
                <a:ea typeface="바른공군체 Bold" pitchFamily="34" charset="-127"/>
              </a:rPr>
              <a:t>지리적위치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E734B01-4CA4-2EB1-AA87-01889CDDDCAB}"/>
              </a:ext>
            </a:extLst>
          </p:cNvPr>
          <p:cNvGrpSpPr/>
          <p:nvPr/>
        </p:nvGrpSpPr>
        <p:grpSpPr>
          <a:xfrm>
            <a:off x="172935" y="1150141"/>
            <a:ext cx="5936059" cy="4814822"/>
            <a:chOff x="420683" y="1150141"/>
            <a:chExt cx="5936059" cy="4814822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9EC3529-F323-6450-DFA4-9A4C7463F39F}"/>
                </a:ext>
              </a:extLst>
            </p:cNvPr>
            <p:cNvGrpSpPr/>
            <p:nvPr/>
          </p:nvGrpSpPr>
          <p:grpSpPr>
            <a:xfrm>
              <a:off x="2302154" y="1150141"/>
              <a:ext cx="4054588" cy="4814822"/>
              <a:chOff x="1239508" y="1344230"/>
              <a:chExt cx="4054588" cy="4814822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18CE92B1-92EA-BADB-CBE2-8B383D8130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9508" y="1344230"/>
                <a:ext cx="4054588" cy="4814822"/>
              </a:xfrm>
              <a:prstGeom prst="rect">
                <a:avLst/>
              </a:prstGeom>
            </p:spPr>
          </p:pic>
          <p:sp>
            <p:nvSpPr>
              <p:cNvPr id="9" name="자유형: 도형 8">
                <a:extLst>
                  <a:ext uri="{FF2B5EF4-FFF2-40B4-BE49-F238E27FC236}">
                    <a16:creationId xmlns:a16="http://schemas.microsoft.com/office/drawing/2014/main" id="{F4EA0636-B655-DEEE-2EA9-FAFB8E840C20}"/>
                  </a:ext>
                </a:extLst>
              </p:cNvPr>
              <p:cNvSpPr/>
              <p:nvPr/>
            </p:nvSpPr>
            <p:spPr>
              <a:xfrm>
                <a:off x="1602658" y="2812026"/>
                <a:ext cx="2723536" cy="2389239"/>
              </a:xfrm>
              <a:custGeom>
                <a:avLst/>
                <a:gdLst>
                  <a:gd name="connsiteX0" fmla="*/ 1248697 w 2723536"/>
                  <a:gd name="connsiteY0" fmla="*/ 98322 h 2389239"/>
                  <a:gd name="connsiteX1" fmla="*/ 501445 w 2723536"/>
                  <a:gd name="connsiteY1" fmla="*/ 206477 h 2389239"/>
                  <a:gd name="connsiteX2" fmla="*/ 0 w 2723536"/>
                  <a:gd name="connsiteY2" fmla="*/ 688258 h 2389239"/>
                  <a:gd name="connsiteX3" fmla="*/ 58994 w 2723536"/>
                  <a:gd name="connsiteY3" fmla="*/ 1730477 h 2389239"/>
                  <a:gd name="connsiteX4" fmla="*/ 501445 w 2723536"/>
                  <a:gd name="connsiteY4" fmla="*/ 1907458 h 2389239"/>
                  <a:gd name="connsiteX5" fmla="*/ 727587 w 2723536"/>
                  <a:gd name="connsiteY5" fmla="*/ 2389239 h 2389239"/>
                  <a:gd name="connsiteX6" fmla="*/ 1307690 w 2723536"/>
                  <a:gd name="connsiteY6" fmla="*/ 2389239 h 2389239"/>
                  <a:gd name="connsiteX7" fmla="*/ 2369574 w 2723536"/>
                  <a:gd name="connsiteY7" fmla="*/ 2035277 h 2389239"/>
                  <a:gd name="connsiteX8" fmla="*/ 2723536 w 2723536"/>
                  <a:gd name="connsiteY8" fmla="*/ 1406013 h 2389239"/>
                  <a:gd name="connsiteX9" fmla="*/ 2517058 w 2723536"/>
                  <a:gd name="connsiteY9" fmla="*/ 1032387 h 2389239"/>
                  <a:gd name="connsiteX10" fmla="*/ 1986116 w 2723536"/>
                  <a:gd name="connsiteY10" fmla="*/ 344129 h 2389239"/>
                  <a:gd name="connsiteX11" fmla="*/ 1759974 w 2723536"/>
                  <a:gd name="connsiteY11" fmla="*/ 0 h 2389239"/>
                  <a:gd name="connsiteX12" fmla="*/ 1248697 w 2723536"/>
                  <a:gd name="connsiteY12" fmla="*/ 98322 h 2389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23536" h="2389239">
                    <a:moveTo>
                      <a:pt x="1248697" y="98322"/>
                    </a:moveTo>
                    <a:lnTo>
                      <a:pt x="501445" y="206477"/>
                    </a:lnTo>
                    <a:lnTo>
                      <a:pt x="0" y="688258"/>
                    </a:lnTo>
                    <a:lnTo>
                      <a:pt x="58994" y="1730477"/>
                    </a:lnTo>
                    <a:lnTo>
                      <a:pt x="501445" y="1907458"/>
                    </a:lnTo>
                    <a:lnTo>
                      <a:pt x="727587" y="2389239"/>
                    </a:lnTo>
                    <a:lnTo>
                      <a:pt x="1307690" y="2389239"/>
                    </a:lnTo>
                    <a:lnTo>
                      <a:pt x="2369574" y="2035277"/>
                    </a:lnTo>
                    <a:lnTo>
                      <a:pt x="2723536" y="1406013"/>
                    </a:lnTo>
                    <a:lnTo>
                      <a:pt x="2517058" y="1032387"/>
                    </a:lnTo>
                    <a:lnTo>
                      <a:pt x="1986116" y="344129"/>
                    </a:lnTo>
                    <a:lnTo>
                      <a:pt x="1759974" y="0"/>
                    </a:lnTo>
                    <a:lnTo>
                      <a:pt x="1248697" y="98322"/>
                    </a:lnTo>
                    <a:close/>
                  </a:path>
                </a:pathLst>
              </a:custGeom>
              <a:solidFill>
                <a:srgbClr val="FF3300">
                  <a:alpha val="21961"/>
                </a:srgbClr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자유형: 도형 11">
                <a:extLst>
                  <a:ext uri="{FF2B5EF4-FFF2-40B4-BE49-F238E27FC236}">
                    <a16:creationId xmlns:a16="http://schemas.microsoft.com/office/drawing/2014/main" id="{BC3B963D-53D2-8F9E-5748-2306288BA0A1}"/>
                  </a:ext>
                </a:extLst>
              </p:cNvPr>
              <p:cNvSpPr/>
              <p:nvPr/>
            </p:nvSpPr>
            <p:spPr>
              <a:xfrm>
                <a:off x="1962912" y="3255264"/>
                <a:ext cx="1365504" cy="1274064"/>
              </a:xfrm>
              <a:custGeom>
                <a:avLst/>
                <a:gdLst>
                  <a:gd name="connsiteX0" fmla="*/ 554736 w 1365504"/>
                  <a:gd name="connsiteY0" fmla="*/ 1274064 h 1274064"/>
                  <a:gd name="connsiteX1" fmla="*/ 1011936 w 1365504"/>
                  <a:gd name="connsiteY1" fmla="*/ 1158240 h 1274064"/>
                  <a:gd name="connsiteX2" fmla="*/ 1365504 w 1365504"/>
                  <a:gd name="connsiteY2" fmla="*/ 603504 h 1274064"/>
                  <a:gd name="connsiteX3" fmla="*/ 1292352 w 1365504"/>
                  <a:gd name="connsiteY3" fmla="*/ 274320 h 1274064"/>
                  <a:gd name="connsiteX4" fmla="*/ 1060704 w 1365504"/>
                  <a:gd name="connsiteY4" fmla="*/ 0 h 1274064"/>
                  <a:gd name="connsiteX5" fmla="*/ 688848 w 1365504"/>
                  <a:gd name="connsiteY5" fmla="*/ 30480 h 1274064"/>
                  <a:gd name="connsiteX6" fmla="*/ 195072 w 1365504"/>
                  <a:gd name="connsiteY6" fmla="*/ 341376 h 1274064"/>
                  <a:gd name="connsiteX7" fmla="*/ 0 w 1365504"/>
                  <a:gd name="connsiteY7" fmla="*/ 420624 h 1274064"/>
                  <a:gd name="connsiteX8" fmla="*/ 48768 w 1365504"/>
                  <a:gd name="connsiteY8" fmla="*/ 774192 h 1274064"/>
                  <a:gd name="connsiteX9" fmla="*/ 115824 w 1365504"/>
                  <a:gd name="connsiteY9" fmla="*/ 1085088 h 1274064"/>
                  <a:gd name="connsiteX10" fmla="*/ 554736 w 1365504"/>
                  <a:gd name="connsiteY10" fmla="*/ 1274064 h 1274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65504" h="1274064">
                    <a:moveTo>
                      <a:pt x="554736" y="1274064"/>
                    </a:moveTo>
                    <a:lnTo>
                      <a:pt x="1011936" y="1158240"/>
                    </a:lnTo>
                    <a:lnTo>
                      <a:pt x="1365504" y="603504"/>
                    </a:lnTo>
                    <a:lnTo>
                      <a:pt x="1292352" y="274320"/>
                    </a:lnTo>
                    <a:lnTo>
                      <a:pt x="1060704" y="0"/>
                    </a:lnTo>
                    <a:lnTo>
                      <a:pt x="688848" y="30480"/>
                    </a:lnTo>
                    <a:lnTo>
                      <a:pt x="195072" y="341376"/>
                    </a:lnTo>
                    <a:lnTo>
                      <a:pt x="0" y="420624"/>
                    </a:lnTo>
                    <a:lnTo>
                      <a:pt x="48768" y="774192"/>
                    </a:lnTo>
                    <a:lnTo>
                      <a:pt x="115824" y="1085088"/>
                    </a:lnTo>
                    <a:lnTo>
                      <a:pt x="554736" y="1274064"/>
                    </a:lnTo>
                    <a:close/>
                  </a:path>
                </a:pathLst>
              </a:custGeom>
              <a:solidFill>
                <a:srgbClr val="3399FF">
                  <a:alpha val="58039"/>
                </a:srgbClr>
              </a:solidFill>
              <a:ln w="28575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BEAFCEDF-5FB3-035F-CA95-21E8D7BBA9D6}"/>
                </a:ext>
              </a:extLst>
            </p:cNvPr>
            <p:cNvSpPr/>
            <p:nvPr/>
          </p:nvSpPr>
          <p:spPr>
            <a:xfrm>
              <a:off x="420683" y="3535557"/>
              <a:ext cx="21856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3399FF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수도권 제 </a:t>
              </a:r>
              <a:r>
                <a:rPr lang="en-US" altLang="ko-KR" sz="1200" dirty="0">
                  <a:solidFill>
                    <a:srgbClr val="3399FF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1</a:t>
              </a:r>
              <a:r>
                <a:rPr lang="ko-KR" altLang="en-US" sz="1200" dirty="0">
                  <a:solidFill>
                    <a:srgbClr val="3399FF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차 순환 고속도로</a:t>
              </a:r>
              <a:endParaRPr lang="en-US" altLang="ko-KR" sz="1200" dirty="0">
                <a:solidFill>
                  <a:srgbClr val="3399FF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306A57C9-2E66-3BD9-EDBF-467E3B8764B9}"/>
                </a:ext>
              </a:extLst>
            </p:cNvPr>
            <p:cNvSpPr/>
            <p:nvPr/>
          </p:nvSpPr>
          <p:spPr>
            <a:xfrm>
              <a:off x="604588" y="4163320"/>
              <a:ext cx="2185627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FF3300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수도권 제 </a:t>
              </a:r>
              <a:r>
                <a:rPr lang="en-US" altLang="ko-KR" sz="1200" dirty="0">
                  <a:solidFill>
                    <a:srgbClr val="FF3300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2</a:t>
              </a:r>
              <a:r>
                <a:rPr lang="ko-KR" altLang="en-US" sz="1200" dirty="0">
                  <a:solidFill>
                    <a:srgbClr val="FF3300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rPr>
                <a:t>차 순환 고속도로</a:t>
              </a:r>
              <a:endParaRPr lang="en-US" altLang="ko-KR" sz="1200" dirty="0">
                <a:solidFill>
                  <a:srgbClr val="FF330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F92B43D9-4D1F-171C-D906-4B4D35094D9D}"/>
                </a:ext>
              </a:extLst>
            </p:cNvPr>
            <p:cNvCxnSpPr>
              <a:cxnSpLocks/>
              <a:stCxn id="12" idx="8"/>
            </p:cNvCxnSpPr>
            <p:nvPr/>
          </p:nvCxnSpPr>
          <p:spPr>
            <a:xfrm flipH="1" flipV="1">
              <a:off x="2538861" y="3674056"/>
              <a:ext cx="535465" cy="161311"/>
            </a:xfrm>
            <a:prstGeom prst="straightConnector1">
              <a:avLst/>
            </a:prstGeom>
            <a:ln w="127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426A473B-A0F8-59DD-35A1-B71C4E6DC653}"/>
                </a:ext>
              </a:extLst>
            </p:cNvPr>
            <p:cNvCxnSpPr>
              <a:cxnSpLocks/>
              <a:stCxn id="9" idx="5"/>
            </p:cNvCxnSpPr>
            <p:nvPr/>
          </p:nvCxnSpPr>
          <p:spPr>
            <a:xfrm flipH="1" flipV="1">
              <a:off x="2601379" y="4501881"/>
              <a:ext cx="791512" cy="505295"/>
            </a:xfrm>
            <a:prstGeom prst="straightConnector1">
              <a:avLst/>
            </a:prstGeom>
            <a:ln w="12700"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9CDC34-3DE8-8234-1FA6-0D0316FDED5B}"/>
              </a:ext>
            </a:extLst>
          </p:cNvPr>
          <p:cNvSpPr/>
          <p:nvPr/>
        </p:nvSpPr>
        <p:spPr>
          <a:xfrm>
            <a:off x="6470230" y="2776088"/>
            <a:ext cx="5489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수도권 제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 순환 고속도록 내부지역의 경우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많은 지역이 </a:t>
            </a:r>
            <a:r>
              <a:rPr lang="ko-KR" altLang="en-US" sz="12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개발중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개발완료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개발중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개발완료가 아닌 지역 또한 이미 포화상태임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1D4E92-DE4C-23B7-0B16-369F6FF60CF1}"/>
              </a:ext>
            </a:extLst>
          </p:cNvPr>
          <p:cNvSpPr/>
          <p:nvPr/>
        </p:nvSpPr>
        <p:spPr>
          <a:xfrm>
            <a:off x="5799157" y="1857472"/>
            <a:ext cx="60161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수도권 제 </a:t>
            </a:r>
            <a:r>
              <a:rPr lang="en-US" altLang="ko-KR" sz="1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</a:t>
            </a:r>
            <a:r>
              <a:rPr lang="ko-KR" altLang="en-US" sz="1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차 순환 고속도로 외 경기지역 중에서  차기 신도시 위치를 선정</a:t>
            </a:r>
            <a:endParaRPr lang="en-US" altLang="ko-KR" sz="1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34DA64-0BF0-E12D-41D0-0BB17723C3C5}"/>
              </a:ext>
            </a:extLst>
          </p:cNvPr>
          <p:cNvSpPr/>
          <p:nvPr/>
        </p:nvSpPr>
        <p:spPr>
          <a:xfrm>
            <a:off x="6470230" y="4141254"/>
            <a:ext cx="548938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수도권 제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 순환도로 외부지역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선정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신도시는 점점 경기도 외곽지역으로 선정되는 경향이 있음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지역내에서 교통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근린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/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교육 시설 수에 도달 가능한 시간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을 기준으로 인프라를 </a:t>
            </a:r>
            <a:r>
              <a:rPr lang="ko-KR" altLang="en-US" sz="1200" dirty="0" err="1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수치화하였으며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 수치를 기준으로 순위를 매겨 선정함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상위권이지만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이미 포화상태인 지역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신도시 개발이 어려운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은 제외함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0721350"/>
      </p:ext>
    </p:extLst>
  </p:cSld>
  <p:clrMapOvr>
    <a:masterClrMapping/>
  </p:clrMapOvr>
  <p:transition spd="slow" advTm="0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413D398-760F-6971-828C-CDF28D4D6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79" y="1015593"/>
            <a:ext cx="4210640" cy="5655817"/>
          </a:xfrm>
          <a:prstGeom prst="rect">
            <a:avLst/>
          </a:prstGeom>
        </p:spPr>
      </p:pic>
      <p:sp>
        <p:nvSpPr>
          <p:cNvPr id="25" name="文本框 20"/>
          <p:cNvSpPr txBox="1"/>
          <p:nvPr/>
        </p:nvSpPr>
        <p:spPr>
          <a:xfrm>
            <a:off x="9092953" y="177797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기대효과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335192E-4FCC-E085-4BE1-59AB70CC7010}"/>
              </a:ext>
            </a:extLst>
          </p:cNvPr>
          <p:cNvGrpSpPr/>
          <p:nvPr/>
        </p:nvGrpSpPr>
        <p:grpSpPr>
          <a:xfrm>
            <a:off x="5484629" y="1284689"/>
            <a:ext cx="5936059" cy="4814822"/>
            <a:chOff x="5484629" y="1284689"/>
            <a:chExt cx="5936059" cy="4814822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CE734B01-4CA4-2EB1-AA87-01889CDDDCAB}"/>
                </a:ext>
              </a:extLst>
            </p:cNvPr>
            <p:cNvGrpSpPr/>
            <p:nvPr/>
          </p:nvGrpSpPr>
          <p:grpSpPr>
            <a:xfrm>
              <a:off x="5484629" y="1284689"/>
              <a:ext cx="5936059" cy="4814822"/>
              <a:chOff x="420683" y="1150141"/>
              <a:chExt cx="5936059" cy="4814822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9EC3529-F323-6450-DFA4-9A4C7463F39F}"/>
                  </a:ext>
                </a:extLst>
              </p:cNvPr>
              <p:cNvGrpSpPr/>
              <p:nvPr/>
            </p:nvGrpSpPr>
            <p:grpSpPr>
              <a:xfrm>
                <a:off x="2302154" y="1150141"/>
                <a:ext cx="4054588" cy="4814822"/>
                <a:chOff x="1239508" y="1344230"/>
                <a:chExt cx="4054588" cy="4814822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18CE92B1-92EA-BADB-CBE2-8B383D8130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39508" y="1344230"/>
                  <a:ext cx="4054588" cy="4814822"/>
                </a:xfrm>
                <a:prstGeom prst="rect">
                  <a:avLst/>
                </a:prstGeom>
              </p:spPr>
            </p:pic>
            <p:sp>
              <p:nvSpPr>
                <p:cNvPr id="9" name="자유형: 도형 8">
                  <a:extLst>
                    <a:ext uri="{FF2B5EF4-FFF2-40B4-BE49-F238E27FC236}">
                      <a16:creationId xmlns:a16="http://schemas.microsoft.com/office/drawing/2014/main" id="{F4EA0636-B655-DEEE-2EA9-FAFB8E840C20}"/>
                    </a:ext>
                  </a:extLst>
                </p:cNvPr>
                <p:cNvSpPr/>
                <p:nvPr/>
              </p:nvSpPr>
              <p:spPr>
                <a:xfrm>
                  <a:off x="1602658" y="2812026"/>
                  <a:ext cx="2723536" cy="2389239"/>
                </a:xfrm>
                <a:custGeom>
                  <a:avLst/>
                  <a:gdLst>
                    <a:gd name="connsiteX0" fmla="*/ 1248697 w 2723536"/>
                    <a:gd name="connsiteY0" fmla="*/ 98322 h 2389239"/>
                    <a:gd name="connsiteX1" fmla="*/ 501445 w 2723536"/>
                    <a:gd name="connsiteY1" fmla="*/ 206477 h 2389239"/>
                    <a:gd name="connsiteX2" fmla="*/ 0 w 2723536"/>
                    <a:gd name="connsiteY2" fmla="*/ 688258 h 2389239"/>
                    <a:gd name="connsiteX3" fmla="*/ 58994 w 2723536"/>
                    <a:gd name="connsiteY3" fmla="*/ 1730477 h 2389239"/>
                    <a:gd name="connsiteX4" fmla="*/ 501445 w 2723536"/>
                    <a:gd name="connsiteY4" fmla="*/ 1907458 h 2389239"/>
                    <a:gd name="connsiteX5" fmla="*/ 727587 w 2723536"/>
                    <a:gd name="connsiteY5" fmla="*/ 2389239 h 2389239"/>
                    <a:gd name="connsiteX6" fmla="*/ 1307690 w 2723536"/>
                    <a:gd name="connsiteY6" fmla="*/ 2389239 h 2389239"/>
                    <a:gd name="connsiteX7" fmla="*/ 2369574 w 2723536"/>
                    <a:gd name="connsiteY7" fmla="*/ 2035277 h 2389239"/>
                    <a:gd name="connsiteX8" fmla="*/ 2723536 w 2723536"/>
                    <a:gd name="connsiteY8" fmla="*/ 1406013 h 2389239"/>
                    <a:gd name="connsiteX9" fmla="*/ 2517058 w 2723536"/>
                    <a:gd name="connsiteY9" fmla="*/ 1032387 h 2389239"/>
                    <a:gd name="connsiteX10" fmla="*/ 1986116 w 2723536"/>
                    <a:gd name="connsiteY10" fmla="*/ 344129 h 2389239"/>
                    <a:gd name="connsiteX11" fmla="*/ 1759974 w 2723536"/>
                    <a:gd name="connsiteY11" fmla="*/ 0 h 2389239"/>
                    <a:gd name="connsiteX12" fmla="*/ 1248697 w 2723536"/>
                    <a:gd name="connsiteY12" fmla="*/ 98322 h 23892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2723536" h="2389239">
                      <a:moveTo>
                        <a:pt x="1248697" y="98322"/>
                      </a:moveTo>
                      <a:lnTo>
                        <a:pt x="501445" y="206477"/>
                      </a:lnTo>
                      <a:lnTo>
                        <a:pt x="0" y="688258"/>
                      </a:lnTo>
                      <a:lnTo>
                        <a:pt x="58994" y="1730477"/>
                      </a:lnTo>
                      <a:lnTo>
                        <a:pt x="501445" y="1907458"/>
                      </a:lnTo>
                      <a:lnTo>
                        <a:pt x="727587" y="2389239"/>
                      </a:lnTo>
                      <a:lnTo>
                        <a:pt x="1307690" y="2389239"/>
                      </a:lnTo>
                      <a:lnTo>
                        <a:pt x="2369574" y="2035277"/>
                      </a:lnTo>
                      <a:lnTo>
                        <a:pt x="2723536" y="1406013"/>
                      </a:lnTo>
                      <a:lnTo>
                        <a:pt x="2517058" y="1032387"/>
                      </a:lnTo>
                      <a:lnTo>
                        <a:pt x="1986116" y="344129"/>
                      </a:lnTo>
                      <a:lnTo>
                        <a:pt x="1759974" y="0"/>
                      </a:lnTo>
                      <a:lnTo>
                        <a:pt x="1248697" y="98322"/>
                      </a:lnTo>
                      <a:close/>
                    </a:path>
                  </a:pathLst>
                </a:custGeom>
                <a:solidFill>
                  <a:srgbClr val="FF3300">
                    <a:alpha val="21961"/>
                  </a:srgbClr>
                </a:solidFill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BC3B963D-53D2-8F9E-5748-2306288BA0A1}"/>
                    </a:ext>
                  </a:extLst>
                </p:cNvPr>
                <p:cNvSpPr/>
                <p:nvPr/>
              </p:nvSpPr>
              <p:spPr>
                <a:xfrm>
                  <a:off x="1962912" y="3255264"/>
                  <a:ext cx="1365504" cy="1274064"/>
                </a:xfrm>
                <a:custGeom>
                  <a:avLst/>
                  <a:gdLst>
                    <a:gd name="connsiteX0" fmla="*/ 554736 w 1365504"/>
                    <a:gd name="connsiteY0" fmla="*/ 1274064 h 1274064"/>
                    <a:gd name="connsiteX1" fmla="*/ 1011936 w 1365504"/>
                    <a:gd name="connsiteY1" fmla="*/ 1158240 h 1274064"/>
                    <a:gd name="connsiteX2" fmla="*/ 1365504 w 1365504"/>
                    <a:gd name="connsiteY2" fmla="*/ 603504 h 1274064"/>
                    <a:gd name="connsiteX3" fmla="*/ 1292352 w 1365504"/>
                    <a:gd name="connsiteY3" fmla="*/ 274320 h 1274064"/>
                    <a:gd name="connsiteX4" fmla="*/ 1060704 w 1365504"/>
                    <a:gd name="connsiteY4" fmla="*/ 0 h 1274064"/>
                    <a:gd name="connsiteX5" fmla="*/ 688848 w 1365504"/>
                    <a:gd name="connsiteY5" fmla="*/ 30480 h 1274064"/>
                    <a:gd name="connsiteX6" fmla="*/ 195072 w 1365504"/>
                    <a:gd name="connsiteY6" fmla="*/ 341376 h 1274064"/>
                    <a:gd name="connsiteX7" fmla="*/ 0 w 1365504"/>
                    <a:gd name="connsiteY7" fmla="*/ 420624 h 1274064"/>
                    <a:gd name="connsiteX8" fmla="*/ 48768 w 1365504"/>
                    <a:gd name="connsiteY8" fmla="*/ 774192 h 1274064"/>
                    <a:gd name="connsiteX9" fmla="*/ 115824 w 1365504"/>
                    <a:gd name="connsiteY9" fmla="*/ 1085088 h 1274064"/>
                    <a:gd name="connsiteX10" fmla="*/ 554736 w 1365504"/>
                    <a:gd name="connsiteY10" fmla="*/ 1274064 h 1274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504" h="1274064">
                      <a:moveTo>
                        <a:pt x="554736" y="1274064"/>
                      </a:moveTo>
                      <a:lnTo>
                        <a:pt x="1011936" y="1158240"/>
                      </a:lnTo>
                      <a:lnTo>
                        <a:pt x="1365504" y="603504"/>
                      </a:lnTo>
                      <a:lnTo>
                        <a:pt x="1292352" y="274320"/>
                      </a:lnTo>
                      <a:lnTo>
                        <a:pt x="1060704" y="0"/>
                      </a:lnTo>
                      <a:lnTo>
                        <a:pt x="688848" y="30480"/>
                      </a:lnTo>
                      <a:lnTo>
                        <a:pt x="195072" y="341376"/>
                      </a:lnTo>
                      <a:lnTo>
                        <a:pt x="0" y="420624"/>
                      </a:lnTo>
                      <a:lnTo>
                        <a:pt x="48768" y="774192"/>
                      </a:lnTo>
                      <a:lnTo>
                        <a:pt x="115824" y="1085088"/>
                      </a:lnTo>
                      <a:lnTo>
                        <a:pt x="554736" y="1274064"/>
                      </a:lnTo>
                      <a:close/>
                    </a:path>
                  </a:pathLst>
                </a:custGeom>
                <a:solidFill>
                  <a:srgbClr val="3399FF">
                    <a:alpha val="58039"/>
                  </a:srgbClr>
                </a:solidFill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BEAFCEDF-5FB3-035F-CA95-21E8D7BBA9D6}"/>
                  </a:ext>
                </a:extLst>
              </p:cNvPr>
              <p:cNvSpPr/>
              <p:nvPr/>
            </p:nvSpPr>
            <p:spPr>
              <a:xfrm>
                <a:off x="420683" y="3535557"/>
                <a:ext cx="21856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rgbClr val="3399FF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수도권 제 </a:t>
                </a:r>
                <a:r>
                  <a:rPr lang="en-US" altLang="ko-KR" sz="1200" dirty="0">
                    <a:solidFill>
                      <a:srgbClr val="3399FF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1</a:t>
                </a:r>
                <a:r>
                  <a:rPr lang="ko-KR" altLang="en-US" sz="1200" dirty="0">
                    <a:solidFill>
                      <a:srgbClr val="3399FF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차 순환 고속도로</a:t>
                </a:r>
                <a:endParaRPr lang="en-US" altLang="ko-KR" sz="1200" dirty="0">
                  <a:solidFill>
                    <a:srgbClr val="3399FF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306A57C9-2E66-3BD9-EDBF-467E3B8764B9}"/>
                  </a:ext>
                </a:extLst>
              </p:cNvPr>
              <p:cNvSpPr/>
              <p:nvPr/>
            </p:nvSpPr>
            <p:spPr>
              <a:xfrm>
                <a:off x="479677" y="4389910"/>
                <a:ext cx="2185627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rgbClr val="FF3300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수도권 제 </a:t>
                </a:r>
                <a:r>
                  <a:rPr lang="en-US" altLang="ko-KR" sz="1200" dirty="0">
                    <a:solidFill>
                      <a:srgbClr val="FF3300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2</a:t>
                </a:r>
                <a:r>
                  <a:rPr lang="ko-KR" altLang="en-US" sz="1200" dirty="0">
                    <a:solidFill>
                      <a:srgbClr val="FF3300"/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차 순환 고속도로</a:t>
                </a:r>
                <a:endParaRPr lang="en-US" altLang="ko-KR" sz="1200" dirty="0">
                  <a:solidFill>
                    <a:srgbClr val="FF3300"/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F92B43D9-4D1F-171C-D906-4B4D35094D9D}"/>
                  </a:ext>
                </a:extLst>
              </p:cNvPr>
              <p:cNvCxnSpPr>
                <a:cxnSpLocks/>
                <a:stCxn id="12" idx="8"/>
              </p:cNvCxnSpPr>
              <p:nvPr/>
            </p:nvCxnSpPr>
            <p:spPr>
              <a:xfrm flipH="1" flipV="1">
                <a:off x="2538861" y="3674056"/>
                <a:ext cx="535465" cy="161311"/>
              </a:xfrm>
              <a:prstGeom prst="straightConnector1">
                <a:avLst/>
              </a:prstGeom>
              <a:ln w="127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>
                <a:extLst>
                  <a:ext uri="{FF2B5EF4-FFF2-40B4-BE49-F238E27FC236}">
                    <a16:creationId xmlns:a16="http://schemas.microsoft.com/office/drawing/2014/main" id="{426A473B-A0F8-59DD-35A1-B71C4E6DC653}"/>
                  </a:ext>
                </a:extLst>
              </p:cNvPr>
              <p:cNvCxnSpPr>
                <a:cxnSpLocks/>
                <a:stCxn id="9" idx="5"/>
              </p:cNvCxnSpPr>
              <p:nvPr/>
            </p:nvCxnSpPr>
            <p:spPr>
              <a:xfrm flipH="1" flipV="1">
                <a:off x="2601379" y="4501881"/>
                <a:ext cx="791512" cy="505295"/>
              </a:xfrm>
              <a:prstGeom prst="straightConnector1">
                <a:avLst/>
              </a:prstGeom>
              <a:ln w="12700">
                <a:solidFill>
                  <a:srgbClr val="FF33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9CCE30BA-EFDE-ABA5-107D-138E04CB2899}"/>
                  </a:ext>
                </a:extLst>
              </p:cNvPr>
              <p:cNvSpPr/>
              <p:nvPr/>
            </p:nvSpPr>
            <p:spPr>
              <a:xfrm>
                <a:off x="1184521" y="5596493"/>
                <a:ext cx="148078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solidFill>
                      <a:schemeClr val="accent2">
                        <a:lumMod val="75000"/>
                      </a:schemeClr>
                    </a:solidFill>
                    <a:latin typeface="바른공군체 Medium" panose="020B0600000101010101" pitchFamily="50" charset="-127"/>
                    <a:ea typeface="바른공군체 Medium" panose="020B0600000101010101" pitchFamily="50" charset="-127"/>
                  </a:rPr>
                  <a:t>선정한 지리적 위치</a:t>
                </a:r>
                <a:endParaRPr lang="en-US" altLang="ko-KR" sz="1200" dirty="0">
                  <a:solidFill>
                    <a:schemeClr val="accent2">
                      <a:lumMod val="75000"/>
                    </a:schemeClr>
                  </a:solidFill>
                  <a:latin typeface="바른공군체 Medium" panose="020B0600000101010101" pitchFamily="50" charset="-127"/>
                  <a:ea typeface="바른공군체 Medium" panose="020B0600000101010101" pitchFamily="50" charset="-127"/>
                </a:endParaRPr>
              </a:p>
            </p:txBody>
          </p:sp>
        </p:grp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C09E727F-C525-4F61-43F9-B167721FF9BD}"/>
                </a:ext>
              </a:extLst>
            </p:cNvPr>
            <p:cNvSpPr/>
            <p:nvPr/>
          </p:nvSpPr>
          <p:spPr>
            <a:xfrm>
              <a:off x="8649148" y="5389581"/>
              <a:ext cx="1376979" cy="516367"/>
            </a:xfrm>
            <a:custGeom>
              <a:avLst/>
              <a:gdLst>
                <a:gd name="connsiteX0" fmla="*/ 365760 w 1376979"/>
                <a:gd name="connsiteY0" fmla="*/ 516367 h 516367"/>
                <a:gd name="connsiteX1" fmla="*/ 0 w 1376979"/>
                <a:gd name="connsiteY1" fmla="*/ 215153 h 516367"/>
                <a:gd name="connsiteX2" fmla="*/ 516367 w 1376979"/>
                <a:gd name="connsiteY2" fmla="*/ 129092 h 516367"/>
                <a:gd name="connsiteX3" fmla="*/ 839097 w 1376979"/>
                <a:gd name="connsiteY3" fmla="*/ 0 h 516367"/>
                <a:gd name="connsiteX4" fmla="*/ 1269403 w 1376979"/>
                <a:gd name="connsiteY4" fmla="*/ 0 h 516367"/>
                <a:gd name="connsiteX5" fmla="*/ 1376979 w 1376979"/>
                <a:gd name="connsiteY5" fmla="*/ 236668 h 516367"/>
                <a:gd name="connsiteX6" fmla="*/ 1161826 w 1376979"/>
                <a:gd name="connsiteY6" fmla="*/ 441064 h 516367"/>
                <a:gd name="connsiteX7" fmla="*/ 817581 w 1376979"/>
                <a:gd name="connsiteY7" fmla="*/ 516367 h 516367"/>
                <a:gd name="connsiteX8" fmla="*/ 645459 w 1376979"/>
                <a:gd name="connsiteY8" fmla="*/ 419548 h 516367"/>
                <a:gd name="connsiteX9" fmla="*/ 365760 w 1376979"/>
                <a:gd name="connsiteY9" fmla="*/ 516367 h 51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76979" h="516367">
                  <a:moveTo>
                    <a:pt x="365760" y="516367"/>
                  </a:moveTo>
                  <a:lnTo>
                    <a:pt x="0" y="215153"/>
                  </a:lnTo>
                  <a:lnTo>
                    <a:pt x="516367" y="129092"/>
                  </a:lnTo>
                  <a:lnTo>
                    <a:pt x="839097" y="0"/>
                  </a:lnTo>
                  <a:lnTo>
                    <a:pt x="1269403" y="0"/>
                  </a:lnTo>
                  <a:lnTo>
                    <a:pt x="1376979" y="236668"/>
                  </a:lnTo>
                  <a:lnTo>
                    <a:pt x="1161826" y="441064"/>
                  </a:lnTo>
                  <a:lnTo>
                    <a:pt x="817581" y="516367"/>
                  </a:lnTo>
                  <a:lnTo>
                    <a:pt x="645459" y="419548"/>
                  </a:lnTo>
                  <a:lnTo>
                    <a:pt x="365760" y="516367"/>
                  </a:lnTo>
                  <a:close/>
                </a:path>
              </a:pathLst>
            </a:custGeom>
            <a:solidFill>
              <a:srgbClr val="33CC33">
                <a:alpha val="25882"/>
              </a:srgb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9F0174ED-246E-26D2-BB4F-05589241596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7854161" y="5604734"/>
              <a:ext cx="794987" cy="188152"/>
            </a:xfrm>
            <a:prstGeom prst="straightConnector1">
              <a:avLst/>
            </a:prstGeom>
            <a:ln w="1270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0148BB3-9920-2A06-0F7F-2029585AD086}"/>
              </a:ext>
            </a:extLst>
          </p:cNvPr>
          <p:cNvSpPr/>
          <p:nvPr/>
        </p:nvSpPr>
        <p:spPr>
          <a:xfrm>
            <a:off x="754779" y="1611816"/>
            <a:ext cx="4210640" cy="753033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92F930B-B6EF-850E-8FC4-607FF8A5798F}"/>
              </a:ext>
            </a:extLst>
          </p:cNvPr>
          <p:cNvSpPr/>
          <p:nvPr/>
        </p:nvSpPr>
        <p:spPr>
          <a:xfrm>
            <a:off x="754779" y="4356848"/>
            <a:ext cx="4210640" cy="2769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879D69-15AC-8F39-E980-60AE72D4C550}"/>
              </a:ext>
            </a:extLst>
          </p:cNvPr>
          <p:cNvSpPr/>
          <p:nvPr/>
        </p:nvSpPr>
        <p:spPr>
          <a:xfrm>
            <a:off x="754779" y="3843501"/>
            <a:ext cx="4210640" cy="27699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文本框 20">
            <a:extLst>
              <a:ext uri="{FF2B5EF4-FFF2-40B4-BE49-F238E27FC236}">
                <a16:creationId xmlns:a16="http://schemas.microsoft.com/office/drawing/2014/main" id="{6E3EA9FD-0FE9-705C-E4F0-2A9D38AF1283}"/>
              </a:ext>
            </a:extLst>
          </p:cNvPr>
          <p:cNvSpPr txBox="1"/>
          <p:nvPr/>
        </p:nvSpPr>
        <p:spPr>
          <a:xfrm>
            <a:off x="1109550" y="596143"/>
            <a:ext cx="55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바른공군체 Bold" pitchFamily="34" charset="-127"/>
              </a:rPr>
              <a:t>분석을 통한 인사이트 도출</a:t>
            </a:r>
            <a:r>
              <a:rPr lang="en-US" altLang="ko-KR" sz="2400" b="1" dirty="0">
                <a:latin typeface="HY헤드라인M" panose="02030600000101010101" pitchFamily="18" charset="-127"/>
                <a:ea typeface="바른공군체 Bold" pitchFamily="34" charset="-127"/>
              </a:rPr>
              <a:t>_ </a:t>
            </a:r>
            <a:r>
              <a:rPr lang="ko-KR" altLang="en-US" sz="1400" b="1" dirty="0">
                <a:latin typeface="HY헤드라인M" panose="02030600000101010101" pitchFamily="18" charset="-127"/>
                <a:ea typeface="바른공군체 Bold" pitchFamily="34" charset="-127"/>
              </a:rPr>
              <a:t>지리적위치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3534170"/>
      </p:ext>
    </p:extLst>
  </p:cSld>
  <p:clrMapOvr>
    <a:masterClrMapping/>
  </p:clrMapOvr>
  <p:transition spd="slow" advTm="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42461D2-B7D4-82B0-C230-3AABB0F9B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96"/>
            <a:ext cx="8485528" cy="4242764"/>
          </a:xfrm>
          <a:prstGeom prst="rect">
            <a:avLst/>
          </a:prstGeom>
        </p:spPr>
      </p:pic>
      <p:sp>
        <p:nvSpPr>
          <p:cNvPr id="25" name="文本框 20"/>
          <p:cNvSpPr txBox="1"/>
          <p:nvPr/>
        </p:nvSpPr>
        <p:spPr>
          <a:xfrm>
            <a:off x="9092953" y="177797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기대효과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B9CDC34-3DE8-8234-1FA6-0D0316FDED5B}"/>
              </a:ext>
            </a:extLst>
          </p:cNvPr>
          <p:cNvSpPr/>
          <p:nvPr/>
        </p:nvSpPr>
        <p:spPr>
          <a:xfrm>
            <a:off x="8272629" y="2445215"/>
            <a:ext cx="359016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아파트 매매거래량 추이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규모별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지역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경기도 내 신도시 아파트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lvl="1"/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제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 순환도로 내부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</a:p>
          <a:p>
            <a:pPr marL="628650" lvl="1" indent="-171450">
              <a:buFontTx/>
              <a:buChar char="-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주택 유형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아파트 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lvl="1"/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(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신도시 공급을 위한 주택 유형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)</a:t>
            </a:r>
          </a:p>
          <a:p>
            <a:pPr lvl="1"/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- 9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구간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이하, 21~40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41~60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61~85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86~100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101~135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166~198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, 198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lang="ko-KR" altLang="ko-KR" sz="1200" dirty="0">
                <a:solidFill>
                  <a:srgbClr val="00000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초, 136~165</a:t>
            </a:r>
            <a:r>
              <a:rPr lang="en-US" altLang="ko-KR" sz="1200" dirty="0">
                <a:solidFill>
                  <a:srgbClr val="00000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lang="en-US" altLang="ko-KR" sz="1200" baseline="30000" dirty="0">
                <a:solidFill>
                  <a:srgbClr val="000000"/>
                </a:solidFill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endParaRPr lang="en-US" altLang="ko-KR" sz="1200" dirty="0">
              <a:solidFill>
                <a:srgbClr val="000000"/>
              </a:solidFill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1D4E92-DE4C-23B7-0B16-369F6FF60CF1}"/>
              </a:ext>
            </a:extLst>
          </p:cNvPr>
          <p:cNvSpPr/>
          <p:nvPr/>
        </p:nvSpPr>
        <p:spPr>
          <a:xfrm>
            <a:off x="8091527" y="1907670"/>
            <a:ext cx="2928051" cy="314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아파트 면적 선호도 파악  </a:t>
            </a:r>
            <a:endParaRPr lang="en-US" altLang="ko-KR" sz="14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C34DA64-0BF0-E12D-41D0-0BB17723C3C5}"/>
              </a:ext>
            </a:extLst>
          </p:cNvPr>
          <p:cNvSpPr/>
          <p:nvPr/>
        </p:nvSpPr>
        <p:spPr>
          <a:xfrm>
            <a:off x="8272629" y="4559050"/>
            <a:ext cx="34019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규모 구간별 선호도</a:t>
            </a: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lvl="1"/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61~85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70C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45%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kumimoji="0" lang="en-US" altLang="ko-KR" sz="1200" b="0" i="0" u="none" strike="noStrike" cap="none" normalizeH="0" baseline="30000" dirty="0">
              <a:ln>
                <a:noFill/>
              </a:ln>
              <a:effectLst/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lvl="1"/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41~60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B0F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B0F0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30%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kumimoji="0" lang="en-US" altLang="ko-KR" sz="1200" b="0" i="0" u="none" strike="noStrike" cap="none" normalizeH="0" baseline="30000" dirty="0">
              <a:ln>
                <a:noFill/>
              </a:ln>
              <a:effectLst/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  <a:p>
            <a:pPr lvl="1"/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3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위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.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101~135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m</a:t>
            </a:r>
            <a:r>
              <a:rPr kumimoji="0" lang="en-US" altLang="ko-KR" sz="1200" b="0" i="0" u="none" strike="noStrike" cap="none" normalizeH="0" baseline="30000" dirty="0">
                <a:ln>
                  <a:noFill/>
                </a:ln>
                <a:solidFill>
                  <a:srgbClr val="0000FF"/>
                </a:solidFill>
                <a:effectLst/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2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: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 약 </a:t>
            </a:r>
            <a:r>
              <a:rPr lang="en-US" altLang="ko-KR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15% </a:t>
            </a:r>
            <a:r>
              <a:rPr lang="ko-KR" altLang="en-US" sz="1200" dirty="0">
                <a:latin typeface="바른공군체 Medium" panose="020B0600000101010101" pitchFamily="50" charset="-127"/>
                <a:ea typeface="바른공군체 Medium" panose="020B0600000101010101" pitchFamily="50" charset="-127"/>
              </a:rPr>
              <a:t>차지</a:t>
            </a:r>
            <a:endParaRPr kumimoji="0" lang="en-US" altLang="ko-KR" sz="1200" b="0" i="0" u="none" strike="noStrike" cap="none" normalizeH="0" baseline="30000" dirty="0">
              <a:ln>
                <a:noFill/>
              </a:ln>
              <a:effectLst/>
              <a:latin typeface="바른공군체 Medium" panose="020B0600000101010101" pitchFamily="50" charset="-127"/>
              <a:ea typeface="바른공군체 Medium" panose="020B0600000101010101" pitchFamily="50" charset="-127"/>
            </a:endParaRPr>
          </a:p>
        </p:txBody>
      </p:sp>
      <p:sp>
        <p:nvSpPr>
          <p:cNvPr id="2" name="文本框 20">
            <a:extLst>
              <a:ext uri="{FF2B5EF4-FFF2-40B4-BE49-F238E27FC236}">
                <a16:creationId xmlns:a16="http://schemas.microsoft.com/office/drawing/2014/main" id="{F3AB6330-ABF8-541E-9C1B-F75D789F0434}"/>
              </a:ext>
            </a:extLst>
          </p:cNvPr>
          <p:cNvSpPr txBox="1"/>
          <p:nvPr/>
        </p:nvSpPr>
        <p:spPr>
          <a:xfrm>
            <a:off x="1109549" y="596143"/>
            <a:ext cx="65202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바른공군체 Bold" pitchFamily="34" charset="-127"/>
              </a:rPr>
              <a:t>분석을 통한 인사이트 도출</a:t>
            </a:r>
            <a:r>
              <a:rPr lang="en-US" altLang="ko-KR" sz="2400" b="1" dirty="0">
                <a:latin typeface="HY헤드라인M" panose="02030600000101010101" pitchFamily="18" charset="-127"/>
                <a:ea typeface="바른공군체 Bold" pitchFamily="34" charset="-127"/>
              </a:rPr>
              <a:t>_ </a:t>
            </a:r>
            <a:r>
              <a:rPr lang="ko-KR" altLang="en-US" sz="1400" b="1" dirty="0">
                <a:latin typeface="HY헤드라인M" panose="02030600000101010101" pitchFamily="18" charset="-127"/>
                <a:ea typeface="바른공군체 Bold" pitchFamily="34" charset="-127"/>
              </a:rPr>
              <a:t>신도시 아파트 면적 선호도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843745-80E2-E032-31C2-64503851EA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9" t="12495" r="10017" b="68814"/>
          <a:stretch/>
        </p:blipFill>
        <p:spPr>
          <a:xfrm>
            <a:off x="6657635" y="1529119"/>
            <a:ext cx="1433892" cy="18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70060"/>
      </p:ext>
    </p:extLst>
  </p:cSld>
  <p:clrMapOvr>
    <a:masterClrMapping/>
  </p:clrMapOvr>
  <p:transition spd="slow" advTm="0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0"/>
          <p:cNvSpPr txBox="1"/>
          <p:nvPr/>
        </p:nvSpPr>
        <p:spPr>
          <a:xfrm>
            <a:off x="9092953" y="177797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 </a:t>
            </a:r>
            <a:r>
              <a:rPr lang="ko-KR" altLang="en-US" sz="16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기대효과</a:t>
            </a:r>
            <a:endParaRPr lang="zh-CN" altLang="en-US" sz="1600" dirty="0"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01</a:t>
            </a:r>
            <a:endParaRPr lang="zh-CN" altLang="en-US" sz="32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5592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HY헤드라인M" panose="02030600000101010101" pitchFamily="18" charset="-127"/>
                <a:ea typeface="바른공군체 Bold" pitchFamily="34" charset="-127"/>
              </a:rPr>
              <a:t>분석을 통한 인사이트 도출</a:t>
            </a:r>
            <a:r>
              <a:rPr lang="en-US" altLang="ko-KR" sz="2400" b="1" dirty="0">
                <a:latin typeface="HY헤드라인M" panose="02030600000101010101" pitchFamily="18" charset="-127"/>
                <a:ea typeface="바른공군체 Bold" pitchFamily="34" charset="-127"/>
              </a:rPr>
              <a:t>_ </a:t>
            </a:r>
            <a:r>
              <a:rPr lang="ko-KR" altLang="en-US" sz="1400" b="1" dirty="0">
                <a:latin typeface="HY헤드라인M" panose="02030600000101010101" pitchFamily="18" charset="-127"/>
                <a:ea typeface="바른공군체 Bold" pitchFamily="34" charset="-127"/>
              </a:rPr>
              <a:t>분석 결과</a:t>
            </a:r>
            <a:endParaRPr lang="zh-CN" altLang="en-US" sz="2400" b="1" dirty="0">
              <a:latin typeface="HY헤드라인M" panose="02030600000101010101" pitchFamily="18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1244BD-4B27-F4A0-7650-D7BDE7AB79CD}"/>
              </a:ext>
            </a:extLst>
          </p:cNvPr>
          <p:cNvSpPr txBox="1"/>
          <p:nvPr/>
        </p:nvSpPr>
        <p:spPr>
          <a:xfrm>
            <a:off x="1" y="6629400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:https://www.flaticon.com/kr/free-icon/real-estate-agency_2139178?term=%EB%B6%80%EB%8F%99%EC%82%B0&amp;related_id=2139178, https://www.seoul.co.kr/news/newsView.php?id=20220908500116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5CCFB727-1F8E-16FD-FD5D-7C0A2FEA3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97" y="1535121"/>
            <a:ext cx="7166975" cy="4180735"/>
          </a:xfrm>
          <a:prstGeom prst="ellipse">
            <a:avLst/>
          </a:prstGeom>
          <a:ln>
            <a:noFill/>
          </a:ln>
          <a:effectLst>
            <a:softEdge rad="317500"/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91D4E92-DE4C-23B7-0B16-369F6FF60CF1}"/>
              </a:ext>
            </a:extLst>
          </p:cNvPr>
          <p:cNvSpPr/>
          <p:nvPr/>
        </p:nvSpPr>
        <p:spPr>
          <a:xfrm>
            <a:off x="1200305" y="1998316"/>
            <a:ext cx="187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지리적 위치</a:t>
            </a:r>
            <a:endParaRPr lang="en-US" altLang="ko-KR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76B2AA4-082B-B7CB-6B54-7F86623E98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76" r="4330"/>
          <a:stretch/>
        </p:blipFill>
        <p:spPr>
          <a:xfrm>
            <a:off x="-1998" y="3173249"/>
            <a:ext cx="4652154" cy="1444977"/>
          </a:xfrm>
          <a:prstGeom prst="rect">
            <a:avLst/>
          </a:prstGeom>
        </p:spPr>
      </p:pic>
      <p:sp>
        <p:nvSpPr>
          <p:cNvPr id="60" name="자유형: 도형 59">
            <a:extLst>
              <a:ext uri="{FF2B5EF4-FFF2-40B4-BE49-F238E27FC236}">
                <a16:creationId xmlns:a16="http://schemas.microsoft.com/office/drawing/2014/main" id="{0BADFA9C-A444-2AB0-79E1-9757186AFB45}"/>
              </a:ext>
            </a:extLst>
          </p:cNvPr>
          <p:cNvSpPr/>
          <p:nvPr/>
        </p:nvSpPr>
        <p:spPr>
          <a:xfrm>
            <a:off x="1290312" y="3774691"/>
            <a:ext cx="2000579" cy="604131"/>
          </a:xfrm>
          <a:custGeom>
            <a:avLst/>
            <a:gdLst>
              <a:gd name="connsiteX0" fmla="*/ 365760 w 1376979"/>
              <a:gd name="connsiteY0" fmla="*/ 516367 h 516367"/>
              <a:gd name="connsiteX1" fmla="*/ 0 w 1376979"/>
              <a:gd name="connsiteY1" fmla="*/ 215153 h 516367"/>
              <a:gd name="connsiteX2" fmla="*/ 516367 w 1376979"/>
              <a:gd name="connsiteY2" fmla="*/ 129092 h 516367"/>
              <a:gd name="connsiteX3" fmla="*/ 839097 w 1376979"/>
              <a:gd name="connsiteY3" fmla="*/ 0 h 516367"/>
              <a:gd name="connsiteX4" fmla="*/ 1269403 w 1376979"/>
              <a:gd name="connsiteY4" fmla="*/ 0 h 516367"/>
              <a:gd name="connsiteX5" fmla="*/ 1376979 w 1376979"/>
              <a:gd name="connsiteY5" fmla="*/ 236668 h 516367"/>
              <a:gd name="connsiteX6" fmla="*/ 1161826 w 1376979"/>
              <a:gd name="connsiteY6" fmla="*/ 441064 h 516367"/>
              <a:gd name="connsiteX7" fmla="*/ 817581 w 1376979"/>
              <a:gd name="connsiteY7" fmla="*/ 516367 h 516367"/>
              <a:gd name="connsiteX8" fmla="*/ 645459 w 1376979"/>
              <a:gd name="connsiteY8" fmla="*/ 419548 h 516367"/>
              <a:gd name="connsiteX9" fmla="*/ 365760 w 1376979"/>
              <a:gd name="connsiteY9" fmla="*/ 516367 h 51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76979" h="516367">
                <a:moveTo>
                  <a:pt x="365760" y="516367"/>
                </a:moveTo>
                <a:lnTo>
                  <a:pt x="0" y="215153"/>
                </a:lnTo>
                <a:lnTo>
                  <a:pt x="516367" y="129092"/>
                </a:lnTo>
                <a:lnTo>
                  <a:pt x="839097" y="0"/>
                </a:lnTo>
                <a:lnTo>
                  <a:pt x="1269403" y="0"/>
                </a:lnTo>
                <a:lnTo>
                  <a:pt x="1376979" y="236668"/>
                </a:lnTo>
                <a:lnTo>
                  <a:pt x="1161826" y="441064"/>
                </a:lnTo>
                <a:lnTo>
                  <a:pt x="817581" y="516367"/>
                </a:lnTo>
                <a:lnTo>
                  <a:pt x="645459" y="419548"/>
                </a:lnTo>
                <a:lnTo>
                  <a:pt x="365760" y="516367"/>
                </a:lnTo>
                <a:close/>
              </a:path>
            </a:pathLst>
          </a:custGeom>
          <a:solidFill>
            <a:srgbClr val="33CC33">
              <a:alpha val="25882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B35023-0B7E-D605-3C9B-2284C7FCD50B}"/>
              </a:ext>
            </a:extLst>
          </p:cNvPr>
          <p:cNvSpPr/>
          <p:nvPr/>
        </p:nvSpPr>
        <p:spPr>
          <a:xfrm>
            <a:off x="9232938" y="1939484"/>
            <a:ext cx="187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아파트 면적</a:t>
            </a:r>
            <a:endParaRPr lang="en-US" altLang="ko-KR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2D11DC3-E65C-5C83-20D4-14CB418DEE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73" y="2522200"/>
            <a:ext cx="3877477" cy="2579110"/>
          </a:xfrm>
          <a:prstGeom prst="rect">
            <a:avLst/>
          </a:prstGeom>
        </p:spPr>
      </p:pic>
      <p:sp>
        <p:nvSpPr>
          <p:cNvPr id="67" name="직사각형 66">
            <a:extLst>
              <a:ext uri="{FF2B5EF4-FFF2-40B4-BE49-F238E27FC236}">
                <a16:creationId xmlns:a16="http://schemas.microsoft.com/office/drawing/2014/main" id="{F3718B9A-C5AB-6EBA-0027-E9FFCBA6F180}"/>
              </a:ext>
            </a:extLst>
          </p:cNvPr>
          <p:cNvSpPr/>
          <p:nvPr/>
        </p:nvSpPr>
        <p:spPr>
          <a:xfrm>
            <a:off x="9390511" y="5038007"/>
            <a:ext cx="187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40~85m</a:t>
            </a:r>
            <a:r>
              <a:rPr lang="en-US" altLang="ko-KR" baseline="30000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E620BC3-8990-A372-71F3-E7F0D96B2FC1}"/>
              </a:ext>
            </a:extLst>
          </p:cNvPr>
          <p:cNvSpPr/>
          <p:nvPr/>
        </p:nvSpPr>
        <p:spPr>
          <a:xfrm>
            <a:off x="9390511" y="5491187"/>
            <a:ext cx="1874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101~135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m</a:t>
            </a:r>
            <a:r>
              <a:rPr kumimoji="0" lang="en-US" altLang="ko-KR" sz="1800" b="0" i="0" u="none" strike="noStrike" cap="none" normalizeH="0" baseline="3000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2</a:t>
            </a:r>
            <a:endParaRPr lang="en-US" altLang="ko-KR" baseline="30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3F11235-759C-5A78-44CD-F5D09905CB56}"/>
              </a:ext>
            </a:extLst>
          </p:cNvPr>
          <p:cNvSpPr/>
          <p:nvPr/>
        </p:nvSpPr>
        <p:spPr>
          <a:xfrm>
            <a:off x="1012622" y="5038007"/>
            <a:ext cx="3637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평택시 </a:t>
            </a:r>
            <a:r>
              <a:rPr lang="en-US" altLang="ko-KR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(</a:t>
            </a:r>
            <a:r>
              <a:rPr lang="ko-KR" altLang="en-US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신평동</a:t>
            </a:r>
            <a:r>
              <a:rPr lang="ko-KR" altLang="en-US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부근</a:t>
            </a:r>
            <a:r>
              <a:rPr lang="en-US" altLang="ko-KR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, </a:t>
            </a:r>
            <a:r>
              <a:rPr lang="ko-KR" altLang="en-US" dirty="0" err="1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팽성읍</a:t>
            </a:r>
            <a:r>
              <a:rPr lang="en-US" altLang="ko-KR" dirty="0"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)</a:t>
            </a:r>
            <a:endParaRPr lang="en-US" altLang="ko-KR" baseline="30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4ABDF2DC-E7CD-C457-EAA4-D7F7137CB1C7}"/>
              </a:ext>
            </a:extLst>
          </p:cNvPr>
          <p:cNvSpPr/>
          <p:nvPr/>
        </p:nvSpPr>
        <p:spPr>
          <a:xfrm>
            <a:off x="1012622" y="5491187"/>
            <a:ext cx="25376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안성시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(</a:t>
            </a:r>
            <a:r>
              <a:rPr kumimoji="0" lang="ko-KR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공도읍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 부근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바른공군체 Bold" panose="020B0800000101010101" pitchFamily="50" charset="-127"/>
                <a:ea typeface="바른공군체 Bold" panose="020B0800000101010101" pitchFamily="50" charset="-127"/>
              </a:rPr>
              <a:t>)</a:t>
            </a:r>
            <a:endParaRPr lang="en-US" altLang="ko-KR" baseline="30000" dirty="0">
              <a:latin typeface="바른공군체 Bold" panose="020B0800000101010101" pitchFamily="50" charset="-127"/>
              <a:ea typeface="바른공군체 Bold" panose="020B08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811507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7" grpId="0"/>
      <p:bldP spid="68" grpId="0"/>
      <p:bldP spid="69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3970420" y="1166710"/>
            <a:ext cx="4321824" cy="4561083"/>
            <a:chOff x="1235460" y="1166710"/>
            <a:chExt cx="4321824" cy="4561083"/>
          </a:xfrm>
        </p:grpSpPr>
        <p:grpSp>
          <p:nvGrpSpPr>
            <p:cNvPr id="4" name="Group 8"/>
            <p:cNvGrpSpPr/>
            <p:nvPr/>
          </p:nvGrpSpPr>
          <p:grpSpPr>
            <a:xfrm>
              <a:off x="1235460" y="1395379"/>
              <a:ext cx="4246928" cy="4332414"/>
              <a:chOff x="1235460" y="1395379"/>
              <a:chExt cx="4246928" cy="4332414"/>
            </a:xfrm>
          </p:grpSpPr>
          <p:sp>
            <p:nvSpPr>
              <p:cNvPr id="13" name="Oval 2"/>
              <p:cNvSpPr/>
              <p:nvPr/>
            </p:nvSpPr>
            <p:spPr bwMode="auto">
              <a:xfrm>
                <a:off x="1416824" y="1484784"/>
                <a:ext cx="3888432" cy="38884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Isosceles Triangle 3"/>
              <p:cNvSpPr/>
              <p:nvPr/>
            </p:nvSpPr>
            <p:spPr bwMode="auto">
              <a:xfrm rot="13206116">
                <a:off x="2820860" y="1395379"/>
                <a:ext cx="2661528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Isosceles Triangle 4"/>
              <p:cNvSpPr/>
              <p:nvPr/>
            </p:nvSpPr>
            <p:spPr bwMode="auto">
              <a:xfrm rot="18830594">
                <a:off x="3881287" y="3593598"/>
                <a:ext cx="1712350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Isosceles Triangle 5"/>
              <p:cNvSpPr/>
              <p:nvPr/>
            </p:nvSpPr>
            <p:spPr bwMode="auto">
              <a:xfrm rot="5400000">
                <a:off x="709627" y="21695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Isosceles Triangle 6"/>
              <p:cNvSpPr/>
              <p:nvPr/>
            </p:nvSpPr>
            <p:spPr bwMode="auto">
              <a:xfrm rot="902836">
                <a:off x="1235460" y="42516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cxnSp>
          <p:nvCxnSpPr>
            <p:cNvPr id="5" name="Straight Connector 10"/>
            <p:cNvCxnSpPr/>
            <p:nvPr/>
          </p:nvCxnSpPr>
          <p:spPr>
            <a:xfrm flipV="1">
              <a:off x="4341418" y="1299733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1"/>
            <p:cNvCxnSpPr/>
            <p:nvPr/>
          </p:nvCxnSpPr>
          <p:spPr>
            <a:xfrm flipV="1">
              <a:off x="4765196" y="1166710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>
              <a:cxnSpLocks/>
            </p:cNvCxnSpPr>
            <p:nvPr/>
          </p:nvCxnSpPr>
          <p:spPr>
            <a:xfrm flipV="1">
              <a:off x="2261188" y="5105350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4"/>
            <p:cNvCxnSpPr>
              <a:cxnSpLocks/>
            </p:cNvCxnSpPr>
            <p:nvPr/>
          </p:nvCxnSpPr>
          <p:spPr>
            <a:xfrm flipV="1">
              <a:off x="1973156" y="5155702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5"/>
            <p:cNvSpPr/>
            <p:nvPr/>
          </p:nvSpPr>
          <p:spPr bwMode="auto">
            <a:xfrm>
              <a:off x="1927201" y="5611873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Oval 16"/>
            <p:cNvSpPr/>
            <p:nvPr/>
          </p:nvSpPr>
          <p:spPr bwMode="auto">
            <a:xfrm>
              <a:off x="2714922" y="5062532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Oval 17"/>
            <p:cNvSpPr/>
            <p:nvPr/>
          </p:nvSpPr>
          <p:spPr bwMode="auto">
            <a:xfrm>
              <a:off x="4707767" y="1879200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Oval 18"/>
            <p:cNvSpPr/>
            <p:nvPr/>
          </p:nvSpPr>
          <p:spPr bwMode="auto">
            <a:xfrm>
              <a:off x="5070168" y="1244689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8" name="Oval 1"/>
          <p:cNvSpPr/>
          <p:nvPr/>
        </p:nvSpPr>
        <p:spPr bwMode="auto">
          <a:xfrm>
            <a:off x="4439816" y="1772816"/>
            <a:ext cx="3312368" cy="331236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4000" b="1" spc="300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45310" y="2628421"/>
            <a:ext cx="151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01</a:t>
            </a:r>
            <a:endParaRPr lang="zh-CN" altLang="en-US" sz="54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80298" y="3594076"/>
            <a:ext cx="483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프로젝트 개요</a:t>
            </a:r>
            <a:endParaRPr lang="zh-CN" altLang="en-US" sz="28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72661"/>
      </p:ext>
    </p:extLst>
  </p:cSld>
  <p:clrMapOvr>
    <a:masterClrMapping/>
  </p:clrMapOvr>
  <p:transition spd="slow" advTm="0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/>
          <p:cNvSpPr txBox="1"/>
          <p:nvPr/>
        </p:nvSpPr>
        <p:spPr>
          <a:xfrm>
            <a:off x="0" y="6598753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:http://www.ftoday.co.kr/news/articleView.html?idxno=248311,https://search.naver.com/search.naver?sm=tab_hty.top&amp;where=image&amp;query=%EC%84%9C%EC%9A%B8&amp;oquery=%EA%B1%B4%EC%84%A4&amp;tqi=h%2BfC6s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文本框 20"/>
          <p:cNvSpPr txBox="1"/>
          <p:nvPr/>
        </p:nvSpPr>
        <p:spPr>
          <a:xfrm>
            <a:off x="9092953" y="177797"/>
            <a:ext cx="13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03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기대효과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35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기대효과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362747" y="2597888"/>
            <a:ext cx="6481775" cy="2298757"/>
            <a:chOff x="484661" y="2206821"/>
            <a:chExt cx="6481775" cy="2298757"/>
          </a:xfrm>
        </p:grpSpPr>
        <p:grpSp>
          <p:nvGrpSpPr>
            <p:cNvPr id="44" name="Group 33"/>
            <p:cNvGrpSpPr/>
            <p:nvPr/>
          </p:nvGrpSpPr>
          <p:grpSpPr>
            <a:xfrm>
              <a:off x="484664" y="3627219"/>
              <a:ext cx="870274" cy="870276"/>
              <a:chOff x="2876776" y="4765908"/>
              <a:chExt cx="687003" cy="687003"/>
            </a:xfrm>
          </p:grpSpPr>
          <p:sp>
            <p:nvSpPr>
              <p:cNvPr id="54" name="Diamond 34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55" name="TextBox 35"/>
              <p:cNvSpPr txBox="1"/>
              <p:nvPr/>
            </p:nvSpPr>
            <p:spPr>
              <a:xfrm>
                <a:off x="2989034" y="4950758"/>
                <a:ext cx="462485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02</a:t>
                </a:r>
              </a:p>
            </p:txBody>
          </p:sp>
        </p:grpSp>
        <p:grpSp>
          <p:nvGrpSpPr>
            <p:cNvPr id="45" name="Group 1"/>
            <p:cNvGrpSpPr/>
            <p:nvPr/>
          </p:nvGrpSpPr>
          <p:grpSpPr>
            <a:xfrm>
              <a:off x="1361043" y="2206821"/>
              <a:ext cx="5605393" cy="924080"/>
              <a:chOff x="4189535" y="1850124"/>
              <a:chExt cx="4021400" cy="662949"/>
            </a:xfrm>
          </p:grpSpPr>
          <p:sp>
            <p:nvSpPr>
              <p:cNvPr id="52" name="TextBox 53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Autofit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현시점 차기 경기도내 신도시 지역 후보를 예상하여 경기도 내에 아파트를 공급하려는  건설사에 수요층의 요구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(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지리적 위치와 면적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)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를 알맞은 모델로 제시</a:t>
                </a:r>
                <a:endParaRPr lang="zh-CN" altLang="en-US" sz="12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53" name="Rectangle 60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ko-KR" altLang="en-US" sz="1600" b="1" dirty="0">
                    <a:solidFill>
                      <a:schemeClr val="accent2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건설사에 정보 제공</a:t>
                </a:r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endParaRPr lang="zh-CN" altLang="en-US" sz="1600" b="1" dirty="0">
                  <a:solidFill>
                    <a:schemeClr val="accent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  <p:grpSp>
          <p:nvGrpSpPr>
            <p:cNvPr id="46" name="Group 36"/>
            <p:cNvGrpSpPr/>
            <p:nvPr/>
          </p:nvGrpSpPr>
          <p:grpSpPr>
            <a:xfrm>
              <a:off x="484661" y="2294062"/>
              <a:ext cx="870275" cy="870275"/>
              <a:chOff x="2876776" y="4765908"/>
              <a:chExt cx="687003" cy="687003"/>
            </a:xfrm>
          </p:grpSpPr>
          <p:sp>
            <p:nvSpPr>
              <p:cNvPr id="50" name="Diamond 37"/>
              <p:cNvSpPr/>
              <p:nvPr/>
            </p:nvSpPr>
            <p:spPr>
              <a:xfrm>
                <a:off x="2876776" y="4765908"/>
                <a:ext cx="687003" cy="687003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51" name="TextBox 38"/>
              <p:cNvSpPr txBox="1"/>
              <p:nvPr/>
            </p:nvSpPr>
            <p:spPr>
              <a:xfrm>
                <a:off x="2972277" y="4974819"/>
                <a:ext cx="495999" cy="440261"/>
              </a:xfrm>
              <a:prstGeom prst="rect">
                <a:avLst/>
              </a:prstGeom>
              <a:noFill/>
            </p:spPr>
            <p:txBody>
              <a:bodyPr wrap="none">
                <a:norm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01</a:t>
                </a:r>
              </a:p>
            </p:txBody>
          </p:sp>
        </p:grpSp>
        <p:grpSp>
          <p:nvGrpSpPr>
            <p:cNvPr id="47" name="Group 61"/>
            <p:cNvGrpSpPr/>
            <p:nvPr/>
          </p:nvGrpSpPr>
          <p:grpSpPr>
            <a:xfrm>
              <a:off x="1354938" y="3581499"/>
              <a:ext cx="5605397" cy="924079"/>
              <a:chOff x="4189535" y="1850124"/>
              <a:chExt cx="4021400" cy="662949"/>
            </a:xfrm>
          </p:grpSpPr>
          <p:sp>
            <p:nvSpPr>
              <p:cNvPr id="48" name="TextBox 62"/>
              <p:cNvSpPr txBox="1"/>
              <p:nvPr/>
            </p:nvSpPr>
            <p:spPr>
              <a:xfrm>
                <a:off x="4189535" y="2223484"/>
                <a:ext cx="4021400" cy="289589"/>
              </a:xfrm>
              <a:prstGeom prst="rect">
                <a:avLst/>
              </a:prstGeom>
              <a:noFill/>
            </p:spPr>
            <p:txBody>
              <a:bodyPr wrap="square" lIns="72000" tIns="0" rIns="72000" bIns="0">
                <a:normAutofit/>
              </a:bodyPr>
              <a:lstStyle/>
              <a:p>
                <a:pPr rtl="1">
                  <a:lnSpc>
                    <a:spcPct val="120000"/>
                  </a:lnSpc>
                </a:pP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서울의 인구포화문제 완화 및 주거비 부담 완화에 기여</a:t>
                </a:r>
                <a:endParaRPr lang="zh-CN" altLang="en-US" sz="12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49" name="Rectangle 63"/>
              <p:cNvSpPr/>
              <p:nvPr/>
            </p:nvSpPr>
            <p:spPr>
              <a:xfrm>
                <a:off x="4189535" y="1850124"/>
                <a:ext cx="4021400" cy="359249"/>
              </a:xfrm>
              <a:prstGeom prst="rect">
                <a:avLst/>
              </a:prstGeom>
            </p:spPr>
            <p:txBody>
              <a:bodyPr wrap="none" lIns="72000" tIns="0" rIns="72000" bIns="0" anchor="b" anchorCtr="0">
                <a:normAutofit/>
              </a:bodyPr>
              <a:lstStyle/>
              <a:p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서울 </a:t>
                </a:r>
                <a:r>
                  <a:rPr lang="ko-KR" altLang="en-US" sz="1600" b="1" dirty="0" err="1">
                    <a:solidFill>
                      <a:schemeClr val="accent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인구포화문제</a:t>
                </a:r>
                <a:r>
                  <a:rPr lang="ko-KR" altLang="en-US" sz="1600" b="1" dirty="0">
                    <a:solidFill>
                      <a:schemeClr val="accent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개선</a:t>
                </a:r>
                <a:endParaRPr lang="zh-CN" altLang="en-US" sz="1600" b="1" dirty="0">
                  <a:solidFill>
                    <a:schemeClr val="accent2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</p:grpSp>
      <p:pic>
        <p:nvPicPr>
          <p:cNvPr id="62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r="16562"/>
          <a:stretch>
            <a:fillRect/>
          </a:stretch>
        </p:blipFill>
        <p:spPr>
          <a:xfrm>
            <a:off x="8848836" y="1148582"/>
            <a:ext cx="1524524" cy="1520414"/>
          </a:xfrm>
        </p:spPr>
      </p:pic>
      <p:pic>
        <p:nvPicPr>
          <p:cNvPr id="63" name="图片占位符 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7" r="16597"/>
          <a:stretch>
            <a:fillRect/>
          </a:stretch>
        </p:blipFill>
        <p:spPr>
          <a:xfrm>
            <a:off x="10258751" y="2146159"/>
            <a:ext cx="1524524" cy="1520414"/>
          </a:xfrm>
        </p:spPr>
      </p:pic>
      <p:pic>
        <p:nvPicPr>
          <p:cNvPr id="64" name="图片占位符 64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5" r="21825"/>
          <a:stretch>
            <a:fillRect/>
          </a:stretch>
        </p:blipFill>
        <p:spPr>
          <a:xfrm>
            <a:off x="10534942" y="4312972"/>
            <a:ext cx="1398978" cy="1395206"/>
          </a:xfrm>
        </p:spPr>
      </p:pic>
      <p:pic>
        <p:nvPicPr>
          <p:cNvPr id="66" name="그림 개체 틀 9"/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8" r="19338"/>
          <a:stretch>
            <a:fillRect/>
          </a:stretch>
        </p:blipFill>
        <p:spPr>
          <a:xfrm>
            <a:off x="8372690" y="2950977"/>
            <a:ext cx="2070812" cy="2065231"/>
          </a:xfrm>
        </p:spPr>
      </p:pic>
      <p:pic>
        <p:nvPicPr>
          <p:cNvPr id="67" name="그림 개체 틀 4"/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5" r="20085"/>
          <a:stretch>
            <a:fillRect/>
          </a:stretch>
        </p:blipFill>
        <p:spPr>
          <a:xfrm>
            <a:off x="6677715" y="2033102"/>
            <a:ext cx="1867568" cy="1862534"/>
          </a:xfrm>
        </p:spPr>
      </p:pic>
      <p:pic>
        <p:nvPicPr>
          <p:cNvPr id="68" name="그림 개체 틀 5"/>
          <p:cNvPicPr>
            <a:picLocks noGrp="1" noChangeAspect="1"/>
          </p:cNvPicPr>
          <p:nvPr>
            <p:ph type="pic" sz="quarter" idx="14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7" r="17377"/>
          <a:stretch>
            <a:fillRect/>
          </a:stretch>
        </p:blipFill>
        <p:spPr>
          <a:xfrm>
            <a:off x="7262619" y="4625029"/>
            <a:ext cx="1398978" cy="1395206"/>
          </a:xfrm>
        </p:spPr>
      </p:pic>
    </p:spTree>
    <p:extLst>
      <p:ext uri="{BB962C8B-B14F-4D97-AF65-F5344CB8AC3E}">
        <p14:creationId xmlns:p14="http://schemas.microsoft.com/office/powerpoint/2010/main" val="726006560"/>
      </p:ext>
    </p:extLst>
  </p:cSld>
  <p:clrMapOvr>
    <a:masterClrMapping/>
  </p:clrMapOvr>
  <p:transition spd="slow" advTm="0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3970420" y="1166710"/>
            <a:ext cx="4321824" cy="4561083"/>
            <a:chOff x="1235460" y="1166710"/>
            <a:chExt cx="4321824" cy="4561083"/>
          </a:xfrm>
        </p:grpSpPr>
        <p:grpSp>
          <p:nvGrpSpPr>
            <p:cNvPr id="4" name="Group 8"/>
            <p:cNvGrpSpPr/>
            <p:nvPr/>
          </p:nvGrpSpPr>
          <p:grpSpPr>
            <a:xfrm>
              <a:off x="1235460" y="1395379"/>
              <a:ext cx="4246928" cy="4332414"/>
              <a:chOff x="1235460" y="1395379"/>
              <a:chExt cx="4246928" cy="4332414"/>
            </a:xfrm>
          </p:grpSpPr>
          <p:sp>
            <p:nvSpPr>
              <p:cNvPr id="13" name="Oval 2"/>
              <p:cNvSpPr/>
              <p:nvPr/>
            </p:nvSpPr>
            <p:spPr bwMode="auto">
              <a:xfrm>
                <a:off x="1416824" y="1484784"/>
                <a:ext cx="3888432" cy="38884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Isosceles Triangle 3"/>
              <p:cNvSpPr/>
              <p:nvPr/>
            </p:nvSpPr>
            <p:spPr bwMode="auto">
              <a:xfrm rot="13206116">
                <a:off x="2820860" y="1395379"/>
                <a:ext cx="2661528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Isosceles Triangle 4"/>
              <p:cNvSpPr/>
              <p:nvPr/>
            </p:nvSpPr>
            <p:spPr bwMode="auto">
              <a:xfrm rot="18830594">
                <a:off x="3881287" y="3593598"/>
                <a:ext cx="1712350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Isosceles Triangle 5"/>
              <p:cNvSpPr/>
              <p:nvPr/>
            </p:nvSpPr>
            <p:spPr bwMode="auto">
              <a:xfrm rot="5400000">
                <a:off x="709627" y="21695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Isosceles Triangle 6"/>
              <p:cNvSpPr/>
              <p:nvPr/>
            </p:nvSpPr>
            <p:spPr bwMode="auto">
              <a:xfrm rot="902836">
                <a:off x="1235460" y="42516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cxnSp>
          <p:nvCxnSpPr>
            <p:cNvPr id="5" name="Straight Connector 10"/>
            <p:cNvCxnSpPr/>
            <p:nvPr/>
          </p:nvCxnSpPr>
          <p:spPr>
            <a:xfrm flipV="1">
              <a:off x="4341418" y="1299733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1"/>
            <p:cNvCxnSpPr/>
            <p:nvPr/>
          </p:nvCxnSpPr>
          <p:spPr>
            <a:xfrm flipV="1">
              <a:off x="4765196" y="1166710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>
              <a:cxnSpLocks/>
            </p:cNvCxnSpPr>
            <p:nvPr/>
          </p:nvCxnSpPr>
          <p:spPr>
            <a:xfrm flipV="1">
              <a:off x="2261188" y="5105350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4"/>
            <p:cNvCxnSpPr>
              <a:cxnSpLocks/>
            </p:cNvCxnSpPr>
            <p:nvPr/>
          </p:nvCxnSpPr>
          <p:spPr>
            <a:xfrm flipV="1">
              <a:off x="1973156" y="5155702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5"/>
            <p:cNvSpPr/>
            <p:nvPr/>
          </p:nvSpPr>
          <p:spPr bwMode="auto">
            <a:xfrm>
              <a:off x="1927201" y="5611873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Oval 16"/>
            <p:cNvSpPr/>
            <p:nvPr/>
          </p:nvSpPr>
          <p:spPr bwMode="auto">
            <a:xfrm>
              <a:off x="2714922" y="5062532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Oval 17"/>
            <p:cNvSpPr/>
            <p:nvPr/>
          </p:nvSpPr>
          <p:spPr bwMode="auto">
            <a:xfrm>
              <a:off x="4707767" y="1879200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Oval 18"/>
            <p:cNvSpPr/>
            <p:nvPr/>
          </p:nvSpPr>
          <p:spPr bwMode="auto">
            <a:xfrm>
              <a:off x="5070168" y="1244689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8" name="Oval 1"/>
          <p:cNvSpPr/>
          <p:nvPr/>
        </p:nvSpPr>
        <p:spPr bwMode="auto">
          <a:xfrm>
            <a:off x="4439816" y="1772816"/>
            <a:ext cx="3312368" cy="331236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4000" b="1" spc="300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45310" y="2559601"/>
            <a:ext cx="151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04</a:t>
            </a:r>
            <a:endParaRPr lang="zh-CN" altLang="en-US" sz="54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80298" y="3525256"/>
            <a:ext cx="483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개발후기 및 </a:t>
            </a:r>
            <a:r>
              <a:rPr lang="ko-KR" altLang="en-US" sz="2800" dirty="0" err="1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느낀점</a:t>
            </a:r>
            <a:endParaRPr lang="zh-CN" altLang="en-US" sz="28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76704"/>
      </p:ext>
    </p:extLst>
  </p:cSld>
  <p:clrMapOvr>
    <a:masterClrMapping/>
  </p:clrMapOvr>
  <p:transition spd="slow" advTm="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Triangle 9"/>
          <p:cNvSpPr/>
          <p:nvPr/>
        </p:nvSpPr>
        <p:spPr>
          <a:xfrm flipH="1" flipV="1">
            <a:off x="914401" y="3383546"/>
            <a:ext cx="406400" cy="40640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微软雅黑" panose="020B0503020204020204" pitchFamily="34" charset="-122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1" y="1167990"/>
            <a:ext cx="12191999" cy="1147797"/>
            <a:chOff x="1" y="1342516"/>
            <a:chExt cx="12191999" cy="1147797"/>
          </a:xfrm>
        </p:grpSpPr>
        <p:sp>
          <p:nvSpPr>
            <p:cNvPr id="4" name="Rectangle 4"/>
            <p:cNvSpPr/>
            <p:nvPr/>
          </p:nvSpPr>
          <p:spPr bwMode="auto">
            <a:xfrm>
              <a:off x="1" y="1814045"/>
              <a:ext cx="1320800" cy="6652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Right Triangle 5"/>
            <p:cNvSpPr/>
            <p:nvPr/>
          </p:nvSpPr>
          <p:spPr>
            <a:xfrm flipH="1" flipV="1">
              <a:off x="914401" y="2083913"/>
              <a:ext cx="406400" cy="4064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6" name="Rectangle 6"/>
            <p:cNvSpPr/>
            <p:nvPr/>
          </p:nvSpPr>
          <p:spPr bwMode="auto">
            <a:xfrm>
              <a:off x="917574" y="1353673"/>
              <a:ext cx="2395897" cy="7366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Ins="360000" anchor="ctr">
              <a:normAutofit/>
            </a:bodyPr>
            <a:lstStyle/>
            <a:p>
              <a:pPr algn="ctr">
                <a:defRPr/>
              </a:pPr>
              <a:r>
                <a:rPr lang="ko-KR" altLang="en-US" sz="2000" dirty="0">
                  <a:latin typeface="바른공군체 Medium" pitchFamily="34" charset="-127"/>
                  <a:ea typeface="바른공군체 Medium" pitchFamily="34" charset="-127"/>
                </a:rPr>
                <a:t>           여 은 총</a:t>
              </a:r>
              <a:endParaRPr lang="zh-CN" altLang="en-US" sz="2000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16" name="Arrow: Chevron 23"/>
            <p:cNvSpPr/>
            <p:nvPr/>
          </p:nvSpPr>
          <p:spPr>
            <a:xfrm>
              <a:off x="1416049" y="1569573"/>
              <a:ext cx="406400" cy="304800"/>
            </a:xfrm>
            <a:prstGeom prst="chevro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24" name="Rectangle 31"/>
            <p:cNvSpPr/>
            <p:nvPr/>
          </p:nvSpPr>
          <p:spPr>
            <a:xfrm>
              <a:off x="3416880" y="1342516"/>
              <a:ext cx="7759120" cy="88252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'</a:t>
              </a:r>
              <a:r>
                <a:rPr lang="ko-KR" altLang="en-US" sz="1200" dirty="0" err="1">
                  <a:latin typeface="바른공군체 Medium" pitchFamily="34" charset="-127"/>
                  <a:ea typeface="바른공군체 Medium" pitchFamily="34" charset="-127"/>
                </a:rPr>
                <a:t>세미프로젝트는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 </a:t>
              </a:r>
              <a:r>
                <a:rPr lang="ko-KR" altLang="en-US" sz="1200" dirty="0" err="1">
                  <a:latin typeface="바른공군체 Medium" pitchFamily="34" charset="-127"/>
                  <a:ea typeface="바른공군체 Medium" pitchFamily="34" charset="-127"/>
                </a:rPr>
                <a:t>전처리과정만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 다룰 것이다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'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는 예상과는 다르게 </a:t>
              </a:r>
              <a:r>
                <a:rPr lang="ko-KR" altLang="en-US" sz="1200" dirty="0" err="1">
                  <a:latin typeface="바른공군체 Medium" pitchFamily="34" charset="-127"/>
                  <a:ea typeface="바른공군체 Medium" pitchFamily="34" charset="-127"/>
                </a:rPr>
                <a:t>기획안부터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 전처리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, PPT 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까지 전체적인 분석과정을 짧게 경험할 수 있었습니다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.  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특히 데이터 전처리 과정의 경우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, 1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달이 넘게 배워왔던 이론을 실제로 적용해보았습니다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. 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자주 등장하는 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Error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덕분에 수업자료를 찾아보며 내 손으로 직접 처리하는 방법도 익힐 수 있었습니다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. </a:t>
              </a:r>
            </a:p>
            <a:p>
              <a:pPr>
                <a:lnSpc>
                  <a:spcPct val="120000"/>
                </a:lnSpc>
              </a:pP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첫 프로젝트 그리고 짧은 프로젝트였지만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, 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강사님과 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FT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님의 적극적인 도움으로 전체적인 과정을 경험할 수 있는 좋은 기회였습니다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. 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앞으로 다른 프로젝트를 시작함에 두려움이 없이 </a:t>
              </a:r>
              <a:r>
                <a:rPr lang="ko-KR" altLang="en-US" sz="1200" dirty="0" err="1">
                  <a:latin typeface="바른공군체 Medium" pitchFamily="34" charset="-127"/>
                  <a:ea typeface="바른공군체 Medium" pitchFamily="34" charset="-127"/>
                </a:rPr>
                <a:t>자신감있게</a:t>
              </a:r>
              <a:r>
                <a:rPr lang="ko-KR" altLang="en-US" sz="1200" dirty="0">
                  <a:latin typeface="바른공군체 Medium" pitchFamily="34" charset="-127"/>
                  <a:ea typeface="바른공군체 Medium" pitchFamily="34" charset="-127"/>
                </a:rPr>
                <a:t> 임할 수 있을 것 같습니다</a:t>
              </a:r>
              <a:r>
                <a:rPr lang="en-US" altLang="ko-KR" sz="1200" dirty="0">
                  <a:latin typeface="바른공군체 Medium" pitchFamily="34" charset="-127"/>
                  <a:ea typeface="바른공군체 Medium" pitchFamily="34" charset="-127"/>
                </a:rPr>
                <a:t>.</a:t>
              </a:r>
              <a:endParaRPr lang="zh-CN" altLang="en-US" sz="1200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28" name="Rectangle 35"/>
            <p:cNvSpPr/>
            <p:nvPr/>
          </p:nvSpPr>
          <p:spPr bwMode="auto">
            <a:xfrm>
              <a:off x="11480800" y="1353673"/>
              <a:ext cx="711200" cy="7366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1" y="3095705"/>
            <a:ext cx="12191999" cy="1394125"/>
            <a:chOff x="1" y="3108020"/>
            <a:chExt cx="12191999" cy="1394125"/>
          </a:xfrm>
        </p:grpSpPr>
        <p:grpSp>
          <p:nvGrpSpPr>
            <p:cNvPr id="2" name="그룹 1"/>
            <p:cNvGrpSpPr/>
            <p:nvPr/>
          </p:nvGrpSpPr>
          <p:grpSpPr>
            <a:xfrm>
              <a:off x="1" y="3108020"/>
              <a:ext cx="12191999" cy="1394125"/>
              <a:chOff x="1" y="2589860"/>
              <a:chExt cx="12191999" cy="1394125"/>
            </a:xfrm>
          </p:grpSpPr>
          <p:sp>
            <p:nvSpPr>
              <p:cNvPr id="7" name="Rectangle 8"/>
              <p:cNvSpPr/>
              <p:nvPr/>
            </p:nvSpPr>
            <p:spPr bwMode="auto">
              <a:xfrm>
                <a:off x="1" y="3128918"/>
                <a:ext cx="1320800" cy="66520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9" name="Rectangle 10"/>
              <p:cNvSpPr/>
              <p:nvPr/>
            </p:nvSpPr>
            <p:spPr bwMode="auto">
              <a:xfrm>
                <a:off x="917574" y="2668546"/>
                <a:ext cx="2395897" cy="736600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Ins="360000" anchor="ctr">
                <a:normAutofit/>
              </a:bodyPr>
              <a:lstStyle/>
              <a:p>
                <a:pPr algn="ctr">
                  <a:defRPr/>
                </a:pPr>
                <a:r>
                  <a:rPr lang="ko-KR" altLang="en-US" sz="2000" dirty="0">
                    <a:latin typeface="바른공군체 Medium" pitchFamily="34" charset="-127"/>
                    <a:ea typeface="바른공군체 Medium" pitchFamily="34" charset="-127"/>
                  </a:rPr>
                  <a:t>           이 종 현</a:t>
                </a:r>
                <a:endParaRPr lang="zh-CN" altLang="en-US" sz="20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17" name="Arrow: Chevron 24"/>
              <p:cNvSpPr/>
              <p:nvPr/>
            </p:nvSpPr>
            <p:spPr>
              <a:xfrm>
                <a:off x="1416049" y="2884446"/>
                <a:ext cx="406400" cy="304800"/>
              </a:xfrm>
              <a:prstGeom prst="chevron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5" name="Rectangle 32"/>
              <p:cNvSpPr/>
              <p:nvPr/>
            </p:nvSpPr>
            <p:spPr>
              <a:xfrm>
                <a:off x="3416880" y="2589860"/>
                <a:ext cx="7759119" cy="1394125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왜 교수님이 부동산 관련 주제를 저희가 선정했을 때 걱정스러운 말투였는지 자료조사를 하면서 이해가 갔고 왜 교수님이 주제를 계속 더 구체적으로 하라 했는지 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EDA 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계속하다 보면서 느꼈고 왜 교수님이 이 변수들만 고려하는 것이 부족한 것인지 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EDA 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중간 결과를 보면서 느꼈습니다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. 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미니 프로젝트 과정 중 </a:t>
                </a:r>
                <a:r>
                  <a:rPr lang="ko-KR" altLang="en-US" sz="1200" dirty="0" err="1">
                    <a:latin typeface="바른공군체 Medium" pitchFamily="34" charset="-127"/>
                    <a:ea typeface="바른공군체 Medium" pitchFamily="34" charset="-127"/>
                  </a:rPr>
                  <a:t>조장님과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1200" dirty="0" err="1">
                    <a:latin typeface="바른공군체 Medium" pitchFamily="34" charset="-127"/>
                    <a:ea typeface="바른공군체 Medium" pitchFamily="34" charset="-127"/>
                  </a:rPr>
                  <a:t>조원분의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 도움으로 잘 마무리 </a:t>
                </a:r>
                <a:r>
                  <a:rPr lang="ko-KR" altLang="en-US" sz="1200" dirty="0" err="1">
                    <a:latin typeface="바른공군체 Medium" pitchFamily="34" charset="-127"/>
                    <a:ea typeface="바른공군체 Medium" pitchFamily="34" charset="-127"/>
                  </a:rPr>
                  <a:t>한점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 정말로 감사함을 느꼈습니다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.</a:t>
                </a:r>
                <a:endParaRPr lang="zh-CN" altLang="en-US" sz="12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9" name="Rectangle 36"/>
              <p:cNvSpPr/>
              <p:nvPr/>
            </p:nvSpPr>
            <p:spPr bwMode="auto">
              <a:xfrm>
                <a:off x="11480800" y="2668546"/>
                <a:ext cx="711200" cy="736600"/>
              </a:xfrm>
              <a:prstGeom prst="rect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  <p:sp>
          <p:nvSpPr>
            <p:cNvPr id="36" name="Right Triangle 9"/>
            <p:cNvSpPr/>
            <p:nvPr/>
          </p:nvSpPr>
          <p:spPr>
            <a:xfrm flipH="1" flipV="1">
              <a:off x="914401" y="3900970"/>
              <a:ext cx="406400" cy="40640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" y="4837265"/>
            <a:ext cx="12191999" cy="1767841"/>
            <a:chOff x="1" y="4441078"/>
            <a:chExt cx="12191999" cy="1767841"/>
          </a:xfrm>
        </p:grpSpPr>
        <p:grpSp>
          <p:nvGrpSpPr>
            <p:cNvPr id="35" name="그룹 34"/>
            <p:cNvGrpSpPr/>
            <p:nvPr/>
          </p:nvGrpSpPr>
          <p:grpSpPr>
            <a:xfrm>
              <a:off x="1" y="4441078"/>
              <a:ext cx="12191999" cy="1767841"/>
              <a:chOff x="1" y="3694318"/>
              <a:chExt cx="12191999" cy="1767841"/>
            </a:xfrm>
          </p:grpSpPr>
          <p:sp>
            <p:nvSpPr>
              <p:cNvPr id="10" name="Rectangle 12"/>
              <p:cNvSpPr/>
              <p:nvPr/>
            </p:nvSpPr>
            <p:spPr bwMode="auto">
              <a:xfrm>
                <a:off x="1" y="4199952"/>
                <a:ext cx="1320800" cy="665201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2" name="Rectangle 14"/>
              <p:cNvSpPr/>
              <p:nvPr/>
            </p:nvSpPr>
            <p:spPr bwMode="auto">
              <a:xfrm>
                <a:off x="917574" y="3739580"/>
                <a:ext cx="2395897" cy="736600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Ins="360000" anchor="ctr">
                <a:normAutofit/>
              </a:bodyPr>
              <a:lstStyle/>
              <a:p>
                <a:pPr algn="ctr">
                  <a:defRPr/>
                </a:pPr>
                <a:r>
                  <a:rPr lang="ko-KR" altLang="en-US" sz="2000" dirty="0">
                    <a:latin typeface="바른공군체 Medium" pitchFamily="34" charset="-127"/>
                    <a:ea typeface="바른공군체 Medium" pitchFamily="34" charset="-127"/>
                  </a:rPr>
                  <a:t>            문 현 지</a:t>
                </a:r>
                <a:endParaRPr lang="zh-CN" altLang="en-US" sz="20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18" name="Arrow: Chevron 25"/>
              <p:cNvSpPr/>
              <p:nvPr/>
            </p:nvSpPr>
            <p:spPr>
              <a:xfrm>
                <a:off x="1416049" y="3955480"/>
                <a:ext cx="406400" cy="304800"/>
              </a:xfrm>
              <a:prstGeom prst="chevron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Rectangle 33"/>
              <p:cNvSpPr/>
              <p:nvPr/>
            </p:nvSpPr>
            <p:spPr>
              <a:xfrm>
                <a:off x="3416880" y="3694318"/>
                <a:ext cx="7921679" cy="1767841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단순히 강의시간 때 강사님의 코드를 따라 전처리를 했을 때와 스스로 주제를 선정하고 해당 데이터를 찾고 분석 할 때는 차원이 다른  생각과 분석능력 또는 여러 함수 적용 능력이 필요하다는 것을 느꼈습니다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이 프로젝트를 계기로 내가 어느 부분이 부족한지 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(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예를 들면 </a:t>
                </a:r>
                <a:r>
                  <a:rPr lang="ko-KR" altLang="en-US" sz="1200" dirty="0" err="1">
                    <a:latin typeface="바른공군체 Medium" pitchFamily="34" charset="-127"/>
                    <a:ea typeface="바른공군체 Medium" pitchFamily="34" charset="-127"/>
                  </a:rPr>
                  <a:t>메소드구조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)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를 자세하게 느낄 수 있어서 어느 부분을 더 집중적으로 공부를 해야 할 지 알 수 있었습니다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. </a:t>
                </a:r>
                <a:r>
                  <a:rPr lang="ko-KR" altLang="en-US" sz="1200" dirty="0">
                    <a:latin typeface="바른공군체 Medium" pitchFamily="34" charset="-127"/>
                    <a:ea typeface="바른공군체 Medium" pitchFamily="34" charset="-127"/>
                  </a:rPr>
                  <a:t>다음 프로젝트 때는 더욱 더 발전된 실력을 갖추고 나아가야겠다는 다짐도 할 수 있는 좋은 기회였습니다</a:t>
                </a:r>
                <a:r>
                  <a:rPr lang="en-US" altLang="ko-KR" sz="1200" dirty="0">
                    <a:latin typeface="바른공군체 Medium" pitchFamily="34" charset="-127"/>
                    <a:ea typeface="바른공군체 Medium" pitchFamily="34" charset="-127"/>
                  </a:rPr>
                  <a:t>.</a:t>
                </a:r>
                <a:endParaRPr lang="zh-CN" altLang="en-US" sz="1200"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0" name="Rectangle 37"/>
              <p:cNvSpPr/>
              <p:nvPr/>
            </p:nvSpPr>
            <p:spPr bwMode="auto">
              <a:xfrm>
                <a:off x="11480800" y="3739580"/>
                <a:ext cx="711200" cy="736600"/>
              </a:xfrm>
              <a:prstGeom prst="rect">
                <a:avLst/>
              </a:prstGeom>
              <a:solidFill>
                <a:schemeClr val="accent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37" name="Right Triangle 13"/>
            <p:cNvSpPr/>
            <p:nvPr/>
          </p:nvSpPr>
          <p:spPr>
            <a:xfrm flipH="1" flipV="1">
              <a:off x="914401" y="5222940"/>
              <a:ext cx="406400" cy="40640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31" name="文本框 20"/>
          <p:cNvSpPr txBox="1"/>
          <p:nvPr/>
        </p:nvSpPr>
        <p:spPr>
          <a:xfrm>
            <a:off x="8483353" y="193037"/>
            <a:ext cx="226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04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개발후기 및 </a:t>
            </a:r>
            <a:r>
              <a:rPr lang="ko-KR" altLang="en-US" sz="1600" dirty="0" err="1">
                <a:latin typeface="바른공군체 Bold" pitchFamily="34" charset="-127"/>
                <a:ea typeface="바른공군체 Bold" pitchFamily="34" charset="-127"/>
              </a:rPr>
              <a:t>느낀점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046137" cy="1036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0715681"/>
      </p:ext>
    </p:extLst>
  </p:cSld>
  <p:clrMapOvr>
    <a:masterClrMapping/>
  </p:clrMapOvr>
  <p:transition spd="slow" advTm="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占位符 29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0" b="14280"/>
          <a:stretch>
            <a:fillRect/>
          </a:stretch>
        </p:blipFill>
        <p:spPr/>
      </p:pic>
      <p:sp>
        <p:nvSpPr>
          <p:cNvPr id="3" name="五边形 2"/>
          <p:cNvSpPr/>
          <p:nvPr/>
        </p:nvSpPr>
        <p:spPr>
          <a:xfrm rot="5400000">
            <a:off x="3211371" y="-3211369"/>
            <a:ext cx="5769260" cy="12192000"/>
          </a:xfrm>
          <a:prstGeom prst="homePlate">
            <a:avLst>
              <a:gd name="adj" fmla="val 15440"/>
            </a:avLst>
          </a:prstGeom>
          <a:solidFill>
            <a:sysClr val="windowText" lastClr="000000">
              <a:alpha val="61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reeform 437"/>
          <p:cNvSpPr>
            <a:spLocks noEditPoints="1"/>
          </p:cNvSpPr>
          <p:nvPr/>
        </p:nvSpPr>
        <p:spPr bwMode="auto">
          <a:xfrm>
            <a:off x="5910793" y="5615802"/>
            <a:ext cx="370417" cy="306917"/>
          </a:xfrm>
          <a:custGeom>
            <a:avLst/>
            <a:gdLst>
              <a:gd name="T0" fmla="*/ 113 w 175"/>
              <a:gd name="T1" fmla="*/ 61 h 145"/>
              <a:gd name="T2" fmla="*/ 108 w 175"/>
              <a:gd name="T3" fmla="*/ 0 h 145"/>
              <a:gd name="T4" fmla="*/ 68 w 175"/>
              <a:gd name="T5" fmla="*/ 0 h 145"/>
              <a:gd name="T6" fmla="*/ 62 w 175"/>
              <a:gd name="T7" fmla="*/ 61 h 145"/>
              <a:gd name="T8" fmla="*/ 0 w 175"/>
              <a:gd name="T9" fmla="*/ 61 h 145"/>
              <a:gd name="T10" fmla="*/ 2 w 175"/>
              <a:gd name="T11" fmla="*/ 77 h 145"/>
              <a:gd name="T12" fmla="*/ 88 w 175"/>
              <a:gd name="T13" fmla="*/ 145 h 145"/>
              <a:gd name="T14" fmla="*/ 173 w 175"/>
              <a:gd name="T15" fmla="*/ 77 h 145"/>
              <a:gd name="T16" fmla="*/ 175 w 175"/>
              <a:gd name="T17" fmla="*/ 61 h 145"/>
              <a:gd name="T18" fmla="*/ 113 w 175"/>
              <a:gd name="T19" fmla="*/ 61 h 145"/>
              <a:gd name="T20" fmla="*/ 67 w 175"/>
              <a:gd name="T21" fmla="*/ 66 h 145"/>
              <a:gd name="T22" fmla="*/ 72 w 175"/>
              <a:gd name="T23" fmla="*/ 5 h 145"/>
              <a:gd name="T24" fmla="*/ 103 w 175"/>
              <a:gd name="T25" fmla="*/ 5 h 145"/>
              <a:gd name="T26" fmla="*/ 109 w 175"/>
              <a:gd name="T27" fmla="*/ 66 h 145"/>
              <a:gd name="T28" fmla="*/ 161 w 175"/>
              <a:gd name="T29" fmla="*/ 66 h 145"/>
              <a:gd name="T30" fmla="*/ 88 w 175"/>
              <a:gd name="T31" fmla="*/ 120 h 145"/>
              <a:gd name="T32" fmla="*/ 15 w 175"/>
              <a:gd name="T33" fmla="*/ 66 h 145"/>
              <a:gd name="T34" fmla="*/ 67 w 175"/>
              <a:gd name="T35" fmla="*/ 66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5" h="145">
                <a:moveTo>
                  <a:pt x="113" y="61"/>
                </a:moveTo>
                <a:lnTo>
                  <a:pt x="108" y="0"/>
                </a:lnTo>
                <a:lnTo>
                  <a:pt x="68" y="0"/>
                </a:lnTo>
                <a:lnTo>
                  <a:pt x="62" y="61"/>
                </a:lnTo>
                <a:lnTo>
                  <a:pt x="0" y="61"/>
                </a:lnTo>
                <a:lnTo>
                  <a:pt x="2" y="77"/>
                </a:lnTo>
                <a:lnTo>
                  <a:pt x="88" y="145"/>
                </a:lnTo>
                <a:lnTo>
                  <a:pt x="173" y="77"/>
                </a:lnTo>
                <a:lnTo>
                  <a:pt x="175" y="61"/>
                </a:lnTo>
                <a:lnTo>
                  <a:pt x="113" y="61"/>
                </a:lnTo>
                <a:close/>
                <a:moveTo>
                  <a:pt x="67" y="66"/>
                </a:moveTo>
                <a:lnTo>
                  <a:pt x="72" y="5"/>
                </a:lnTo>
                <a:lnTo>
                  <a:pt x="103" y="5"/>
                </a:lnTo>
                <a:lnTo>
                  <a:pt x="109" y="66"/>
                </a:lnTo>
                <a:lnTo>
                  <a:pt x="161" y="66"/>
                </a:lnTo>
                <a:lnTo>
                  <a:pt x="88" y="120"/>
                </a:lnTo>
                <a:lnTo>
                  <a:pt x="15" y="66"/>
                </a:lnTo>
                <a:lnTo>
                  <a:pt x="67" y="6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95377" y="2222500"/>
            <a:ext cx="34012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>
                <a:solidFill>
                  <a:schemeClr val="bg1"/>
                </a:solidFill>
                <a:latin typeface="바른공군체 Medium" pitchFamily="34" charset="-127"/>
                <a:ea typeface="바른공군체 Medium" pitchFamily="34" charset="-127"/>
              </a:rPr>
              <a:t>THANKS</a:t>
            </a:r>
            <a:endParaRPr lang="zh-CN" altLang="en-US" sz="6000" dirty="0">
              <a:solidFill>
                <a:schemeClr val="bg1"/>
              </a:solidFill>
              <a:latin typeface="바른공군체 Medium" pitchFamily="34" charset="-127"/>
              <a:ea typeface="바른공군체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5461400"/>
      </p:ext>
    </p:extLst>
  </p:cSld>
  <p:clrMapOvr>
    <a:masterClrMapping/>
  </p:clrMapOvr>
  <p:transition spd="slow" advTm="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01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개요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34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01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프로젝트 기획 배경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EAA76D8-F234-4AAE-1FDB-614C0A7B36B8}"/>
              </a:ext>
            </a:extLst>
          </p:cNvPr>
          <p:cNvGrpSpPr/>
          <p:nvPr/>
        </p:nvGrpSpPr>
        <p:grpSpPr>
          <a:xfrm>
            <a:off x="3981989" y="2797918"/>
            <a:ext cx="3306105" cy="2600026"/>
            <a:chOff x="3299945" y="1512438"/>
            <a:chExt cx="5251848" cy="4079751"/>
          </a:xfrm>
        </p:grpSpPr>
        <p:grpSp>
          <p:nvGrpSpPr>
            <p:cNvPr id="2" name="组合 30">
              <a:extLst>
                <a:ext uri="{FF2B5EF4-FFF2-40B4-BE49-F238E27FC236}">
                  <a16:creationId xmlns:a16="http://schemas.microsoft.com/office/drawing/2014/main" id="{5CD7B51A-F83D-A1E8-41F4-F70F14E917B1}"/>
                </a:ext>
              </a:extLst>
            </p:cNvPr>
            <p:cNvGrpSpPr/>
            <p:nvPr/>
          </p:nvGrpSpPr>
          <p:grpSpPr>
            <a:xfrm>
              <a:off x="4074720" y="1824833"/>
              <a:ext cx="3819002" cy="3681395"/>
              <a:chOff x="4074720" y="1813258"/>
              <a:chExt cx="3819002" cy="3681395"/>
            </a:xfrm>
          </p:grpSpPr>
          <p:sp>
            <p:nvSpPr>
              <p:cNvPr id="7" name="Freeform: Shape 7">
                <a:extLst>
                  <a:ext uri="{FF2B5EF4-FFF2-40B4-BE49-F238E27FC236}">
                    <a16:creationId xmlns:a16="http://schemas.microsoft.com/office/drawing/2014/main" id="{63CC8014-7E47-4673-90BA-2C76E65CB700}"/>
                  </a:ext>
                </a:extLst>
              </p:cNvPr>
              <p:cNvSpPr/>
              <p:nvPr/>
            </p:nvSpPr>
            <p:spPr>
              <a:xfrm rot="7768221">
                <a:off x="5744623" y="2642036"/>
                <a:ext cx="2149099" cy="2149099"/>
              </a:xfrm>
              <a:custGeom>
                <a:avLst/>
                <a:gdLst>
                  <a:gd name="connsiteX0" fmla="*/ 888570 w 1611824"/>
                  <a:gd name="connsiteY0" fmla="*/ 258306 h 1611824"/>
                  <a:gd name="connsiteX1" fmla="*/ 227309 w 1611824"/>
                  <a:gd name="connsiteY1" fmla="*/ 919567 h 1611824"/>
                  <a:gd name="connsiteX2" fmla="*/ 888570 w 1611824"/>
                  <a:gd name="connsiteY2" fmla="*/ 1580828 h 1611824"/>
                  <a:gd name="connsiteX3" fmla="*/ 1549831 w 1611824"/>
                  <a:gd name="connsiteY3" fmla="*/ 919567 h 1611824"/>
                  <a:gd name="connsiteX4" fmla="*/ 888570 w 1611824"/>
                  <a:gd name="connsiteY4" fmla="*/ 258306 h 1611824"/>
                  <a:gd name="connsiteX5" fmla="*/ 805912 w 1611824"/>
                  <a:gd name="connsiteY5" fmla="*/ 0 h 1611824"/>
                  <a:gd name="connsiteX6" fmla="*/ 1611824 w 1611824"/>
                  <a:gd name="connsiteY6" fmla="*/ 805912 h 1611824"/>
                  <a:gd name="connsiteX7" fmla="*/ 805912 w 1611824"/>
                  <a:gd name="connsiteY7" fmla="*/ 1611824 h 1611824"/>
                  <a:gd name="connsiteX8" fmla="*/ 0 w 1611824"/>
                  <a:gd name="connsiteY8" fmla="*/ 805912 h 1611824"/>
                  <a:gd name="connsiteX9" fmla="*/ 805912 w 1611824"/>
                  <a:gd name="connsiteY9" fmla="*/ 0 h 161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1824" h="1611824">
                    <a:moveTo>
                      <a:pt x="888570" y="258306"/>
                    </a:moveTo>
                    <a:cubicBezTo>
                      <a:pt x="523366" y="258306"/>
                      <a:pt x="227309" y="554363"/>
                      <a:pt x="227309" y="919567"/>
                    </a:cubicBezTo>
                    <a:cubicBezTo>
                      <a:pt x="227309" y="1284771"/>
                      <a:pt x="523366" y="1580828"/>
                      <a:pt x="888570" y="1580828"/>
                    </a:cubicBezTo>
                    <a:cubicBezTo>
                      <a:pt x="1253774" y="1580828"/>
                      <a:pt x="1549831" y="1284771"/>
                      <a:pt x="1549831" y="919567"/>
                    </a:cubicBezTo>
                    <a:cubicBezTo>
                      <a:pt x="1549831" y="554363"/>
                      <a:pt x="1253774" y="258306"/>
                      <a:pt x="888570" y="258306"/>
                    </a:cubicBezTo>
                    <a:close/>
                    <a:moveTo>
                      <a:pt x="805912" y="0"/>
                    </a:moveTo>
                    <a:cubicBezTo>
                      <a:pt x="1251005" y="0"/>
                      <a:pt x="1611824" y="360819"/>
                      <a:pt x="1611824" y="805912"/>
                    </a:cubicBezTo>
                    <a:cubicBezTo>
                      <a:pt x="1611824" y="1251005"/>
                      <a:pt x="1251005" y="1611824"/>
                      <a:pt x="805912" y="1611824"/>
                    </a:cubicBezTo>
                    <a:cubicBezTo>
                      <a:pt x="360819" y="1611824"/>
                      <a:pt x="0" y="1251005"/>
                      <a:pt x="0" y="805912"/>
                    </a:cubicBezTo>
                    <a:cubicBezTo>
                      <a:pt x="0" y="360819"/>
                      <a:pt x="360819" y="0"/>
                      <a:pt x="805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F3E68B36-DD85-FB06-9F28-717B2FFDE254}"/>
                  </a:ext>
                </a:extLst>
              </p:cNvPr>
              <p:cNvSpPr/>
              <p:nvPr/>
            </p:nvSpPr>
            <p:spPr>
              <a:xfrm rot="18235072">
                <a:off x="4074720" y="2640938"/>
                <a:ext cx="2149099" cy="2149099"/>
              </a:xfrm>
              <a:custGeom>
                <a:avLst/>
                <a:gdLst>
                  <a:gd name="connsiteX0" fmla="*/ 888570 w 1611824"/>
                  <a:gd name="connsiteY0" fmla="*/ 258306 h 1611824"/>
                  <a:gd name="connsiteX1" fmla="*/ 227309 w 1611824"/>
                  <a:gd name="connsiteY1" fmla="*/ 919567 h 1611824"/>
                  <a:gd name="connsiteX2" fmla="*/ 888570 w 1611824"/>
                  <a:gd name="connsiteY2" fmla="*/ 1580828 h 1611824"/>
                  <a:gd name="connsiteX3" fmla="*/ 1549831 w 1611824"/>
                  <a:gd name="connsiteY3" fmla="*/ 919567 h 1611824"/>
                  <a:gd name="connsiteX4" fmla="*/ 888570 w 1611824"/>
                  <a:gd name="connsiteY4" fmla="*/ 258306 h 1611824"/>
                  <a:gd name="connsiteX5" fmla="*/ 805912 w 1611824"/>
                  <a:gd name="connsiteY5" fmla="*/ 0 h 1611824"/>
                  <a:gd name="connsiteX6" fmla="*/ 1611824 w 1611824"/>
                  <a:gd name="connsiteY6" fmla="*/ 805912 h 1611824"/>
                  <a:gd name="connsiteX7" fmla="*/ 805912 w 1611824"/>
                  <a:gd name="connsiteY7" fmla="*/ 1611824 h 1611824"/>
                  <a:gd name="connsiteX8" fmla="*/ 0 w 1611824"/>
                  <a:gd name="connsiteY8" fmla="*/ 805912 h 1611824"/>
                  <a:gd name="connsiteX9" fmla="*/ 805912 w 1611824"/>
                  <a:gd name="connsiteY9" fmla="*/ 0 h 1611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1824" h="1611824">
                    <a:moveTo>
                      <a:pt x="888570" y="258306"/>
                    </a:moveTo>
                    <a:cubicBezTo>
                      <a:pt x="523366" y="258306"/>
                      <a:pt x="227309" y="554363"/>
                      <a:pt x="227309" y="919567"/>
                    </a:cubicBezTo>
                    <a:cubicBezTo>
                      <a:pt x="227309" y="1284771"/>
                      <a:pt x="523366" y="1580828"/>
                      <a:pt x="888570" y="1580828"/>
                    </a:cubicBezTo>
                    <a:cubicBezTo>
                      <a:pt x="1253774" y="1580828"/>
                      <a:pt x="1549831" y="1284771"/>
                      <a:pt x="1549831" y="919567"/>
                    </a:cubicBezTo>
                    <a:cubicBezTo>
                      <a:pt x="1549831" y="554363"/>
                      <a:pt x="1253774" y="258306"/>
                      <a:pt x="888570" y="258306"/>
                    </a:cubicBezTo>
                    <a:close/>
                    <a:moveTo>
                      <a:pt x="805912" y="0"/>
                    </a:moveTo>
                    <a:cubicBezTo>
                      <a:pt x="1251005" y="0"/>
                      <a:pt x="1611824" y="360819"/>
                      <a:pt x="1611824" y="805912"/>
                    </a:cubicBezTo>
                    <a:cubicBezTo>
                      <a:pt x="1611824" y="1251005"/>
                      <a:pt x="1251005" y="1611824"/>
                      <a:pt x="805912" y="1611824"/>
                    </a:cubicBezTo>
                    <a:cubicBezTo>
                      <a:pt x="360819" y="1611824"/>
                      <a:pt x="0" y="1251005"/>
                      <a:pt x="0" y="805912"/>
                    </a:cubicBezTo>
                    <a:cubicBezTo>
                      <a:pt x="0" y="360819"/>
                      <a:pt x="360819" y="0"/>
                      <a:pt x="8059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11" name="组合 1">
                <a:extLst>
                  <a:ext uri="{FF2B5EF4-FFF2-40B4-BE49-F238E27FC236}">
                    <a16:creationId xmlns:a16="http://schemas.microsoft.com/office/drawing/2014/main" id="{85C1F639-9A91-A9F0-ED4B-872011A464DC}"/>
                  </a:ext>
                </a:extLst>
              </p:cNvPr>
              <p:cNvGrpSpPr/>
              <p:nvPr/>
            </p:nvGrpSpPr>
            <p:grpSpPr>
              <a:xfrm>
                <a:off x="4550778" y="1813258"/>
                <a:ext cx="2830689" cy="3681395"/>
                <a:chOff x="4550778" y="1813258"/>
                <a:chExt cx="2830689" cy="3681395"/>
              </a:xfrm>
            </p:grpSpPr>
            <p:sp>
              <p:nvSpPr>
                <p:cNvPr id="13" name="Freeform: Shape 3">
                  <a:extLst>
                    <a:ext uri="{FF2B5EF4-FFF2-40B4-BE49-F238E27FC236}">
                      <a16:creationId xmlns:a16="http://schemas.microsoft.com/office/drawing/2014/main" id="{4A656324-209C-700B-8552-388569BEB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0778" y="3526632"/>
                  <a:ext cx="330375" cy="486484"/>
                </a:xfrm>
                <a:custGeom>
                  <a:avLst/>
                  <a:gdLst/>
                  <a:ahLst/>
                  <a:cxnLst>
                    <a:cxn ang="0">
                      <a:pos x="37" y="29"/>
                    </a:cxn>
                    <a:cxn ang="0">
                      <a:pos x="31" y="41"/>
                    </a:cxn>
                    <a:cxn ang="0">
                      <a:pos x="33" y="44"/>
                    </a:cxn>
                    <a:cxn ang="0">
                      <a:pos x="32" y="47"/>
                    </a:cxn>
                    <a:cxn ang="0">
                      <a:pos x="33" y="49"/>
                    </a:cxn>
                    <a:cxn ang="0">
                      <a:pos x="31" y="53"/>
                    </a:cxn>
                    <a:cxn ang="0">
                      <a:pos x="31" y="54"/>
                    </a:cxn>
                    <a:cxn ang="0">
                      <a:pos x="27" y="58"/>
                    </a:cxn>
                    <a:cxn ang="0">
                      <a:pos x="21" y="62"/>
                    </a:cxn>
                    <a:cxn ang="0">
                      <a:pos x="15" y="58"/>
                    </a:cxn>
                    <a:cxn ang="0">
                      <a:pos x="11" y="54"/>
                    </a:cxn>
                    <a:cxn ang="0">
                      <a:pos x="11" y="53"/>
                    </a:cxn>
                    <a:cxn ang="0">
                      <a:pos x="9" y="49"/>
                    </a:cxn>
                    <a:cxn ang="0">
                      <a:pos x="10" y="47"/>
                    </a:cxn>
                    <a:cxn ang="0">
                      <a:pos x="9" y="44"/>
                    </a:cxn>
                    <a:cxn ang="0">
                      <a:pos x="11" y="41"/>
                    </a:cxn>
                    <a:cxn ang="0">
                      <a:pos x="5" y="29"/>
                    </a:cxn>
                    <a:cxn ang="0">
                      <a:pos x="0" y="18"/>
                    </a:cxn>
                    <a:cxn ang="0">
                      <a:pos x="21" y="0"/>
                    </a:cxn>
                    <a:cxn ang="0">
                      <a:pos x="42" y="18"/>
                    </a:cxn>
                    <a:cxn ang="0">
                      <a:pos x="37" y="29"/>
                    </a:cxn>
                    <a:cxn ang="0">
                      <a:pos x="21" y="6"/>
                    </a:cxn>
                    <a:cxn ang="0">
                      <a:pos x="6" y="18"/>
                    </a:cxn>
                    <a:cxn ang="0">
                      <a:pos x="8" y="26"/>
                    </a:cxn>
                    <a:cxn ang="0">
                      <a:pos x="11" y="28"/>
                    </a:cxn>
                    <a:cxn ang="0">
                      <a:pos x="16" y="40"/>
                    </a:cxn>
                    <a:cxn ang="0">
                      <a:pos x="26" y="40"/>
                    </a:cxn>
                    <a:cxn ang="0">
                      <a:pos x="31" y="28"/>
                    </a:cxn>
                    <a:cxn ang="0">
                      <a:pos x="34" y="26"/>
                    </a:cxn>
                    <a:cxn ang="0">
                      <a:pos x="36" y="18"/>
                    </a:cxn>
                    <a:cxn ang="0">
                      <a:pos x="21" y="6"/>
                    </a:cxn>
                    <a:cxn ang="0">
                      <a:pos x="29" y="20"/>
                    </a:cxn>
                    <a:cxn ang="0">
                      <a:pos x="27" y="18"/>
                    </a:cxn>
                    <a:cxn ang="0">
                      <a:pos x="21" y="15"/>
                    </a:cxn>
                    <a:cxn ang="0">
                      <a:pos x="20" y="13"/>
                    </a:cxn>
                    <a:cxn ang="0">
                      <a:pos x="21" y="12"/>
                    </a:cxn>
                    <a:cxn ang="0">
                      <a:pos x="30" y="18"/>
                    </a:cxn>
                    <a:cxn ang="0">
                      <a:pos x="29" y="20"/>
                    </a:cxn>
                  </a:cxnLst>
                  <a:rect l="0" t="0" r="r" b="b"/>
                  <a:pathLst>
                    <a:path w="42" h="62">
                      <a:moveTo>
                        <a:pt x="37" y="29"/>
                      </a:moveTo>
                      <a:cubicBezTo>
                        <a:pt x="35" y="32"/>
                        <a:pt x="31" y="37"/>
                        <a:pt x="31" y="41"/>
                      </a:cubicBezTo>
                      <a:cubicBezTo>
                        <a:pt x="32" y="42"/>
                        <a:pt x="33" y="43"/>
                        <a:pt x="33" y="44"/>
                      </a:cubicBezTo>
                      <a:cubicBezTo>
                        <a:pt x="33" y="45"/>
                        <a:pt x="32" y="46"/>
                        <a:pt x="32" y="47"/>
                      </a:cubicBezTo>
                      <a:cubicBezTo>
                        <a:pt x="32" y="47"/>
                        <a:pt x="33" y="48"/>
                        <a:pt x="33" y="49"/>
                      </a:cubicBezTo>
                      <a:cubicBezTo>
                        <a:pt x="33" y="51"/>
                        <a:pt x="32" y="52"/>
                        <a:pt x="31" y="53"/>
                      </a:cubicBezTo>
                      <a:cubicBezTo>
                        <a:pt x="31" y="53"/>
                        <a:pt x="31" y="54"/>
                        <a:pt x="31" y="54"/>
                      </a:cubicBezTo>
                      <a:cubicBezTo>
                        <a:pt x="31" y="57"/>
                        <a:pt x="29" y="58"/>
                        <a:pt x="27" y="58"/>
                      </a:cubicBezTo>
                      <a:cubicBezTo>
                        <a:pt x="26" y="61"/>
                        <a:pt x="24" y="62"/>
                        <a:pt x="21" y="62"/>
                      </a:cubicBezTo>
                      <a:cubicBezTo>
                        <a:pt x="19" y="62"/>
                        <a:pt x="16" y="61"/>
                        <a:pt x="15" y="58"/>
                      </a:cubicBezTo>
                      <a:cubicBezTo>
                        <a:pt x="13" y="58"/>
                        <a:pt x="11" y="57"/>
                        <a:pt x="11" y="54"/>
                      </a:cubicBezTo>
                      <a:cubicBezTo>
                        <a:pt x="11" y="54"/>
                        <a:pt x="11" y="53"/>
                        <a:pt x="11" y="53"/>
                      </a:cubicBezTo>
                      <a:cubicBezTo>
                        <a:pt x="10" y="52"/>
                        <a:pt x="9" y="51"/>
                        <a:pt x="9" y="49"/>
                      </a:cubicBezTo>
                      <a:cubicBezTo>
                        <a:pt x="9" y="48"/>
                        <a:pt x="10" y="47"/>
                        <a:pt x="10" y="47"/>
                      </a:cubicBezTo>
                      <a:cubicBezTo>
                        <a:pt x="10" y="46"/>
                        <a:pt x="9" y="45"/>
                        <a:pt x="9" y="44"/>
                      </a:cubicBezTo>
                      <a:cubicBezTo>
                        <a:pt x="9" y="43"/>
                        <a:pt x="10" y="42"/>
                        <a:pt x="11" y="41"/>
                      </a:cubicBezTo>
                      <a:cubicBezTo>
                        <a:pt x="11" y="37"/>
                        <a:pt x="7" y="32"/>
                        <a:pt x="5" y="29"/>
                      </a:cubicBezTo>
                      <a:cubicBezTo>
                        <a:pt x="2" y="26"/>
                        <a:pt x="0" y="23"/>
                        <a:pt x="0" y="18"/>
                      </a:cubicBezTo>
                      <a:cubicBezTo>
                        <a:pt x="0" y="8"/>
                        <a:pt x="11" y="0"/>
                        <a:pt x="21" y="0"/>
                      </a:cubicBezTo>
                      <a:cubicBezTo>
                        <a:pt x="31" y="0"/>
                        <a:pt x="42" y="8"/>
                        <a:pt x="42" y="18"/>
                      </a:cubicBezTo>
                      <a:cubicBezTo>
                        <a:pt x="42" y="23"/>
                        <a:pt x="40" y="26"/>
                        <a:pt x="37" y="29"/>
                      </a:cubicBezTo>
                      <a:close/>
                      <a:moveTo>
                        <a:pt x="21" y="6"/>
                      </a:moveTo>
                      <a:cubicBezTo>
                        <a:pt x="14" y="6"/>
                        <a:pt x="6" y="10"/>
                        <a:pt x="6" y="18"/>
                      </a:cubicBezTo>
                      <a:cubicBezTo>
                        <a:pt x="6" y="21"/>
                        <a:pt x="7" y="24"/>
                        <a:pt x="8" y="26"/>
                      </a:cubicBezTo>
                      <a:cubicBezTo>
                        <a:pt x="9" y="27"/>
                        <a:pt x="10" y="27"/>
                        <a:pt x="11" y="28"/>
                      </a:cubicBezTo>
                      <a:cubicBezTo>
                        <a:pt x="14" y="32"/>
                        <a:pt x="16" y="36"/>
                        <a:pt x="16" y="40"/>
                      </a:cubicBezTo>
                      <a:cubicBezTo>
                        <a:pt x="26" y="40"/>
                        <a:pt x="26" y="40"/>
                        <a:pt x="26" y="40"/>
                      </a:cubicBezTo>
                      <a:cubicBezTo>
                        <a:pt x="26" y="36"/>
                        <a:pt x="28" y="32"/>
                        <a:pt x="31" y="28"/>
                      </a:cubicBezTo>
                      <a:cubicBezTo>
                        <a:pt x="32" y="27"/>
                        <a:pt x="33" y="27"/>
                        <a:pt x="34" y="26"/>
                      </a:cubicBezTo>
                      <a:cubicBezTo>
                        <a:pt x="35" y="24"/>
                        <a:pt x="36" y="21"/>
                        <a:pt x="36" y="18"/>
                      </a:cubicBezTo>
                      <a:cubicBezTo>
                        <a:pt x="36" y="10"/>
                        <a:pt x="28" y="6"/>
                        <a:pt x="21" y="6"/>
                      </a:cubicBezTo>
                      <a:close/>
                      <a:moveTo>
                        <a:pt x="29" y="20"/>
                      </a:moveTo>
                      <a:cubicBezTo>
                        <a:pt x="28" y="20"/>
                        <a:pt x="27" y="19"/>
                        <a:pt x="27" y="18"/>
                      </a:cubicBezTo>
                      <a:cubicBezTo>
                        <a:pt x="27" y="16"/>
                        <a:pt x="23" y="15"/>
                        <a:pt x="21" y="15"/>
                      </a:cubicBezTo>
                      <a:cubicBezTo>
                        <a:pt x="20" y="15"/>
                        <a:pt x="20" y="14"/>
                        <a:pt x="20" y="13"/>
                      </a:cubicBezTo>
                      <a:cubicBezTo>
                        <a:pt x="20" y="13"/>
                        <a:pt x="20" y="12"/>
                        <a:pt x="21" y="12"/>
                      </a:cubicBezTo>
                      <a:cubicBezTo>
                        <a:pt x="25" y="12"/>
                        <a:pt x="30" y="14"/>
                        <a:pt x="30" y="18"/>
                      </a:cubicBezTo>
                      <a:cubicBezTo>
                        <a:pt x="30" y="19"/>
                        <a:pt x="29" y="20"/>
                        <a:pt x="29" y="2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" name="Freeform: Shape 4">
                  <a:extLst>
                    <a:ext uri="{FF2B5EF4-FFF2-40B4-BE49-F238E27FC236}">
                      <a16:creationId xmlns:a16="http://schemas.microsoft.com/office/drawing/2014/main" id="{33D44E1A-DB40-E947-B3CB-1B10A5708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98594" y="3416248"/>
                  <a:ext cx="382873" cy="377324"/>
                </a:xfrm>
                <a:custGeom>
                  <a:avLst/>
                  <a:gdLst/>
                  <a:ahLst/>
                  <a:cxnLst>
                    <a:cxn ang="0">
                      <a:pos x="59" y="63"/>
                    </a:cxn>
                    <a:cxn ang="0">
                      <a:pos x="55" y="61"/>
                    </a:cxn>
                    <a:cxn ang="0">
                      <a:pos x="42" y="48"/>
                    </a:cxn>
                    <a:cxn ang="0">
                      <a:pos x="27" y="53"/>
                    </a:cxn>
                    <a:cxn ang="0">
                      <a:pos x="0" y="26"/>
                    </a:cxn>
                    <a:cxn ang="0">
                      <a:pos x="27" y="0"/>
                    </a:cxn>
                    <a:cxn ang="0">
                      <a:pos x="54" y="26"/>
                    </a:cxn>
                    <a:cxn ang="0">
                      <a:pos x="49" y="41"/>
                    </a:cxn>
                    <a:cxn ang="0">
                      <a:pos x="62" y="54"/>
                    </a:cxn>
                    <a:cxn ang="0">
                      <a:pos x="64" y="58"/>
                    </a:cxn>
                    <a:cxn ang="0">
                      <a:pos x="59" y="63"/>
                    </a:cxn>
                    <a:cxn ang="0">
                      <a:pos x="27" y="9"/>
                    </a:cxn>
                    <a:cxn ang="0">
                      <a:pos x="10" y="26"/>
                    </a:cxn>
                    <a:cxn ang="0">
                      <a:pos x="27" y="43"/>
                    </a:cxn>
                    <a:cxn ang="0">
                      <a:pos x="44" y="26"/>
                    </a:cxn>
                    <a:cxn ang="0">
                      <a:pos x="27" y="9"/>
                    </a:cxn>
                  </a:cxnLst>
                  <a:rect l="0" t="0" r="r" b="b"/>
                  <a:pathLst>
                    <a:path w="64" h="63">
                      <a:moveTo>
                        <a:pt x="59" y="63"/>
                      </a:moveTo>
                      <a:cubicBezTo>
                        <a:pt x="57" y="63"/>
                        <a:pt x="56" y="62"/>
                        <a:pt x="55" y="61"/>
                      </a:cubicBezTo>
                      <a:cubicBezTo>
                        <a:pt x="42" y="48"/>
                        <a:pt x="42" y="48"/>
                        <a:pt x="42" y="48"/>
                      </a:cubicBezTo>
                      <a:cubicBezTo>
                        <a:pt x="38" y="51"/>
                        <a:pt x="33" y="53"/>
                        <a:pt x="27" y="53"/>
                      </a:cubicBezTo>
                      <a:cubicBezTo>
                        <a:pt x="12" y="53"/>
                        <a:pt x="0" y="41"/>
                        <a:pt x="0" y="26"/>
                      </a:cubicBezTo>
                      <a:cubicBezTo>
                        <a:pt x="0" y="12"/>
                        <a:pt x="12" y="0"/>
                        <a:pt x="27" y="0"/>
                      </a:cubicBezTo>
                      <a:cubicBezTo>
                        <a:pt x="42" y="0"/>
                        <a:pt x="54" y="12"/>
                        <a:pt x="54" y="26"/>
                      </a:cubicBezTo>
                      <a:cubicBezTo>
                        <a:pt x="54" y="32"/>
                        <a:pt x="52" y="37"/>
                        <a:pt x="49" y="41"/>
                      </a:cubicBezTo>
                      <a:cubicBezTo>
                        <a:pt x="62" y="54"/>
                        <a:pt x="62" y="54"/>
                        <a:pt x="62" y="54"/>
                      </a:cubicBezTo>
                      <a:cubicBezTo>
                        <a:pt x="63" y="55"/>
                        <a:pt x="64" y="57"/>
                        <a:pt x="64" y="58"/>
                      </a:cubicBezTo>
                      <a:cubicBezTo>
                        <a:pt x="64" y="61"/>
                        <a:pt x="61" y="63"/>
                        <a:pt x="59" y="63"/>
                      </a:cubicBezTo>
                      <a:close/>
                      <a:moveTo>
                        <a:pt x="27" y="9"/>
                      </a:moveTo>
                      <a:cubicBezTo>
                        <a:pt x="18" y="9"/>
                        <a:pt x="10" y="17"/>
                        <a:pt x="10" y="26"/>
                      </a:cubicBezTo>
                      <a:cubicBezTo>
                        <a:pt x="10" y="36"/>
                        <a:pt x="18" y="43"/>
                        <a:pt x="27" y="43"/>
                      </a:cubicBezTo>
                      <a:cubicBezTo>
                        <a:pt x="37" y="43"/>
                        <a:pt x="44" y="36"/>
                        <a:pt x="44" y="26"/>
                      </a:cubicBezTo>
                      <a:cubicBezTo>
                        <a:pt x="44" y="17"/>
                        <a:pt x="37" y="9"/>
                        <a:pt x="27" y="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" name="Freeform: Shape 5">
                  <a:extLst>
                    <a:ext uri="{FF2B5EF4-FFF2-40B4-BE49-F238E27FC236}">
                      <a16:creationId xmlns:a16="http://schemas.microsoft.com/office/drawing/2014/main" id="{411C7A0D-2A05-F7E4-3853-74563D9328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83961" y="4639942"/>
                  <a:ext cx="410611" cy="410611"/>
                </a:xfrm>
                <a:custGeom>
                  <a:avLst/>
                  <a:gdLst/>
                  <a:ahLst/>
                  <a:cxnLst>
                    <a:cxn ang="0">
                      <a:pos x="64" y="42"/>
                    </a:cxn>
                    <a:cxn ang="0">
                      <a:pos x="63" y="44"/>
                    </a:cxn>
                    <a:cxn ang="0">
                      <a:pos x="33" y="64"/>
                    </a:cxn>
                    <a:cxn ang="0">
                      <a:pos x="32" y="64"/>
                    </a:cxn>
                    <a:cxn ang="0">
                      <a:pos x="30" y="64"/>
                    </a:cxn>
                    <a:cxn ang="0">
                      <a:pos x="1" y="44"/>
                    </a:cxn>
                    <a:cxn ang="0">
                      <a:pos x="0" y="42"/>
                    </a:cxn>
                    <a:cxn ang="0">
                      <a:pos x="0" y="23"/>
                    </a:cxn>
                    <a:cxn ang="0">
                      <a:pos x="1" y="20"/>
                    </a:cxn>
                    <a:cxn ang="0">
                      <a:pos x="30" y="1"/>
                    </a:cxn>
                    <a:cxn ang="0">
                      <a:pos x="32" y="0"/>
                    </a:cxn>
                    <a:cxn ang="0">
                      <a:pos x="33" y="1"/>
                    </a:cxn>
                    <a:cxn ang="0">
                      <a:pos x="63" y="20"/>
                    </a:cxn>
                    <a:cxn ang="0">
                      <a:pos x="64" y="23"/>
                    </a:cxn>
                    <a:cxn ang="0">
                      <a:pos x="64" y="42"/>
                    </a:cxn>
                    <a:cxn ang="0">
                      <a:pos x="12" y="32"/>
                    </a:cxn>
                    <a:cxn ang="0">
                      <a:pos x="5" y="28"/>
                    </a:cxn>
                    <a:cxn ang="0">
                      <a:pos x="5" y="37"/>
                    </a:cxn>
                    <a:cxn ang="0">
                      <a:pos x="12" y="32"/>
                    </a:cxn>
                    <a:cxn ang="0">
                      <a:pos x="29" y="21"/>
                    </a:cxn>
                    <a:cxn ang="0">
                      <a:pos x="29" y="8"/>
                    </a:cxn>
                    <a:cxn ang="0">
                      <a:pos x="7" y="23"/>
                    </a:cxn>
                    <a:cxn ang="0">
                      <a:pos x="17" y="29"/>
                    </a:cxn>
                    <a:cxn ang="0">
                      <a:pos x="29" y="21"/>
                    </a:cxn>
                    <a:cxn ang="0">
                      <a:pos x="29" y="56"/>
                    </a:cxn>
                    <a:cxn ang="0">
                      <a:pos x="29" y="44"/>
                    </a:cxn>
                    <a:cxn ang="0">
                      <a:pos x="17" y="36"/>
                    </a:cxn>
                    <a:cxn ang="0">
                      <a:pos x="7" y="42"/>
                    </a:cxn>
                    <a:cxn ang="0">
                      <a:pos x="29" y="56"/>
                    </a:cxn>
                    <a:cxn ang="0">
                      <a:pos x="41" y="32"/>
                    </a:cxn>
                    <a:cxn ang="0">
                      <a:pos x="32" y="26"/>
                    </a:cxn>
                    <a:cxn ang="0">
                      <a:pos x="22" y="32"/>
                    </a:cxn>
                    <a:cxn ang="0">
                      <a:pos x="32" y="39"/>
                    </a:cxn>
                    <a:cxn ang="0">
                      <a:pos x="41" y="32"/>
                    </a:cxn>
                    <a:cxn ang="0">
                      <a:pos x="56" y="23"/>
                    </a:cxn>
                    <a:cxn ang="0">
                      <a:pos x="35" y="8"/>
                    </a:cxn>
                    <a:cxn ang="0">
                      <a:pos x="35" y="21"/>
                    </a:cxn>
                    <a:cxn ang="0">
                      <a:pos x="46" y="29"/>
                    </a:cxn>
                    <a:cxn ang="0">
                      <a:pos x="56" y="23"/>
                    </a:cxn>
                    <a:cxn ang="0">
                      <a:pos x="56" y="42"/>
                    </a:cxn>
                    <a:cxn ang="0">
                      <a:pos x="46" y="36"/>
                    </a:cxn>
                    <a:cxn ang="0">
                      <a:pos x="35" y="44"/>
                    </a:cxn>
                    <a:cxn ang="0">
                      <a:pos x="35" y="56"/>
                    </a:cxn>
                    <a:cxn ang="0">
                      <a:pos x="56" y="42"/>
                    </a:cxn>
                    <a:cxn ang="0">
                      <a:pos x="58" y="37"/>
                    </a:cxn>
                    <a:cxn ang="0">
                      <a:pos x="58" y="28"/>
                    </a:cxn>
                    <a:cxn ang="0">
                      <a:pos x="51" y="32"/>
                    </a:cxn>
                    <a:cxn ang="0">
                      <a:pos x="58" y="37"/>
                    </a:cxn>
                  </a:cxnLst>
                  <a:rect l="0" t="0" r="r" b="b"/>
                  <a:pathLst>
                    <a:path w="64" h="64">
                      <a:moveTo>
                        <a:pt x="64" y="42"/>
                      </a:moveTo>
                      <a:cubicBezTo>
                        <a:pt x="64" y="43"/>
                        <a:pt x="63" y="44"/>
                        <a:pt x="63" y="44"/>
                      </a:cubicBezTo>
                      <a:cubicBezTo>
                        <a:pt x="33" y="64"/>
                        <a:pt x="33" y="64"/>
                        <a:pt x="33" y="64"/>
                      </a:cubicBezTo>
                      <a:cubicBezTo>
                        <a:pt x="33" y="64"/>
                        <a:pt x="32" y="64"/>
                        <a:pt x="32" y="64"/>
                      </a:cubicBezTo>
                      <a:cubicBezTo>
                        <a:pt x="31" y="64"/>
                        <a:pt x="31" y="64"/>
                        <a:pt x="30" y="64"/>
                      </a:cubicBezTo>
                      <a:cubicBezTo>
                        <a:pt x="1" y="44"/>
                        <a:pt x="1" y="44"/>
                        <a:pt x="1" y="44"/>
                      </a:cubicBezTo>
                      <a:cubicBezTo>
                        <a:pt x="0" y="44"/>
                        <a:pt x="0" y="43"/>
                        <a:pt x="0" y="4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2"/>
                        <a:pt x="0" y="21"/>
                        <a:pt x="1" y="20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31" y="1"/>
                        <a:pt x="31" y="0"/>
                        <a:pt x="32" y="0"/>
                      </a:cubicBezTo>
                      <a:cubicBezTo>
                        <a:pt x="32" y="0"/>
                        <a:pt x="33" y="1"/>
                        <a:pt x="33" y="1"/>
                      </a:cubicBezTo>
                      <a:cubicBezTo>
                        <a:pt x="63" y="20"/>
                        <a:pt x="63" y="20"/>
                        <a:pt x="63" y="20"/>
                      </a:cubicBezTo>
                      <a:cubicBezTo>
                        <a:pt x="63" y="21"/>
                        <a:pt x="64" y="22"/>
                        <a:pt x="64" y="23"/>
                      </a:cubicBezTo>
                      <a:lnTo>
                        <a:pt x="64" y="42"/>
                      </a:lnTo>
                      <a:close/>
                      <a:moveTo>
                        <a:pt x="12" y="32"/>
                      </a:move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5" y="37"/>
                        <a:pt x="5" y="37"/>
                        <a:pt x="5" y="37"/>
                      </a:cubicBezTo>
                      <a:lnTo>
                        <a:pt x="12" y="32"/>
                      </a:lnTo>
                      <a:close/>
                      <a:moveTo>
                        <a:pt x="29" y="21"/>
                      </a:move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17" y="29"/>
                        <a:pt x="17" y="29"/>
                        <a:pt x="17" y="29"/>
                      </a:cubicBezTo>
                      <a:lnTo>
                        <a:pt x="29" y="21"/>
                      </a:lnTo>
                      <a:close/>
                      <a:moveTo>
                        <a:pt x="29" y="56"/>
                      </a:moveTo>
                      <a:cubicBezTo>
                        <a:pt x="29" y="44"/>
                        <a:pt x="29" y="44"/>
                        <a:pt x="29" y="44"/>
                      </a:cubicBezTo>
                      <a:cubicBezTo>
                        <a:pt x="17" y="36"/>
                        <a:pt x="17" y="36"/>
                        <a:pt x="17" y="36"/>
                      </a:cubicBezTo>
                      <a:cubicBezTo>
                        <a:pt x="7" y="42"/>
                        <a:pt x="7" y="42"/>
                        <a:pt x="7" y="42"/>
                      </a:cubicBezTo>
                      <a:lnTo>
                        <a:pt x="29" y="56"/>
                      </a:lnTo>
                      <a:close/>
                      <a:moveTo>
                        <a:pt x="41" y="32"/>
                      </a:move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22" y="32"/>
                        <a:pt x="22" y="32"/>
                        <a:pt x="22" y="32"/>
                      </a:cubicBezTo>
                      <a:cubicBezTo>
                        <a:pt x="32" y="39"/>
                        <a:pt x="32" y="39"/>
                        <a:pt x="32" y="39"/>
                      </a:cubicBezTo>
                      <a:lnTo>
                        <a:pt x="41" y="32"/>
                      </a:lnTo>
                      <a:close/>
                      <a:moveTo>
                        <a:pt x="56" y="23"/>
                      </a:move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46" y="29"/>
                        <a:pt x="46" y="29"/>
                        <a:pt x="46" y="29"/>
                      </a:cubicBezTo>
                      <a:lnTo>
                        <a:pt x="56" y="23"/>
                      </a:lnTo>
                      <a:close/>
                      <a:moveTo>
                        <a:pt x="56" y="42"/>
                      </a:moveTo>
                      <a:cubicBezTo>
                        <a:pt x="46" y="36"/>
                        <a:pt x="46" y="36"/>
                        <a:pt x="46" y="36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35" y="56"/>
                        <a:pt x="35" y="56"/>
                        <a:pt x="35" y="56"/>
                      </a:cubicBezTo>
                      <a:lnTo>
                        <a:pt x="56" y="42"/>
                      </a:lnTo>
                      <a:close/>
                      <a:moveTo>
                        <a:pt x="58" y="37"/>
                      </a:moveTo>
                      <a:cubicBezTo>
                        <a:pt x="58" y="28"/>
                        <a:pt x="58" y="28"/>
                        <a:pt x="58" y="28"/>
                      </a:cubicBezTo>
                      <a:cubicBezTo>
                        <a:pt x="51" y="32"/>
                        <a:pt x="51" y="32"/>
                        <a:pt x="51" y="32"/>
                      </a:cubicBezTo>
                      <a:lnTo>
                        <a:pt x="58" y="37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9" name="Freeform: Shape 6">
                  <a:extLst>
                    <a:ext uri="{FF2B5EF4-FFF2-40B4-BE49-F238E27FC236}">
                      <a16:creationId xmlns:a16="http://schemas.microsoft.com/office/drawing/2014/main" id="{137F6A5B-1209-9ADF-D2CB-B33B61FE1B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41266" y="2283897"/>
                  <a:ext cx="403471" cy="315759"/>
                </a:xfrm>
                <a:custGeom>
                  <a:avLst/>
                  <a:gdLst/>
                  <a:ahLst/>
                  <a:cxnLst>
                    <a:cxn ang="0">
                      <a:pos x="64" y="48"/>
                    </a:cxn>
                    <a:cxn ang="0">
                      <a:pos x="61" y="50"/>
                    </a:cxn>
                    <a:cxn ang="0">
                      <a:pos x="2" y="50"/>
                    </a:cxn>
                    <a:cxn ang="0">
                      <a:pos x="0" y="48"/>
                    </a:cxn>
                    <a:cxn ang="0">
                      <a:pos x="0" y="43"/>
                    </a:cxn>
                    <a:cxn ang="0">
                      <a:pos x="2" y="41"/>
                    </a:cxn>
                    <a:cxn ang="0">
                      <a:pos x="61" y="41"/>
                    </a:cxn>
                    <a:cxn ang="0">
                      <a:pos x="64" y="43"/>
                    </a:cxn>
                    <a:cxn ang="0">
                      <a:pos x="64" y="48"/>
                    </a:cxn>
                    <a:cxn ang="0">
                      <a:pos x="59" y="20"/>
                    </a:cxn>
                    <a:cxn ang="0">
                      <a:pos x="57" y="23"/>
                    </a:cxn>
                    <a:cxn ang="0">
                      <a:pos x="7" y="23"/>
                    </a:cxn>
                    <a:cxn ang="0">
                      <a:pos x="4" y="20"/>
                    </a:cxn>
                    <a:cxn ang="0">
                      <a:pos x="4" y="16"/>
                    </a:cxn>
                    <a:cxn ang="0">
                      <a:pos x="7" y="13"/>
                    </a:cxn>
                    <a:cxn ang="0">
                      <a:pos x="57" y="13"/>
                    </a:cxn>
                    <a:cxn ang="0">
                      <a:pos x="59" y="16"/>
                    </a:cxn>
                    <a:cxn ang="0">
                      <a:pos x="59" y="20"/>
                    </a:cxn>
                    <a:cxn ang="0">
                      <a:pos x="50" y="34"/>
                    </a:cxn>
                    <a:cxn ang="0">
                      <a:pos x="48" y="36"/>
                    </a:cxn>
                    <a:cxn ang="0">
                      <a:pos x="16" y="36"/>
                    </a:cxn>
                    <a:cxn ang="0">
                      <a:pos x="13" y="34"/>
                    </a:cxn>
                    <a:cxn ang="0">
                      <a:pos x="13" y="29"/>
                    </a:cxn>
                    <a:cxn ang="0">
                      <a:pos x="16" y="27"/>
                    </a:cxn>
                    <a:cxn ang="0">
                      <a:pos x="48" y="27"/>
                    </a:cxn>
                    <a:cxn ang="0">
                      <a:pos x="50" y="29"/>
                    </a:cxn>
                    <a:cxn ang="0">
                      <a:pos x="50" y="34"/>
                    </a:cxn>
                    <a:cxn ang="0">
                      <a:pos x="45" y="7"/>
                    </a:cxn>
                    <a:cxn ang="0">
                      <a:pos x="43" y="9"/>
                    </a:cxn>
                    <a:cxn ang="0">
                      <a:pos x="20" y="9"/>
                    </a:cxn>
                    <a:cxn ang="0">
                      <a:pos x="18" y="7"/>
                    </a:cxn>
                    <a:cxn ang="0">
                      <a:pos x="18" y="2"/>
                    </a:cxn>
                    <a:cxn ang="0">
                      <a:pos x="20" y="0"/>
                    </a:cxn>
                    <a:cxn ang="0">
                      <a:pos x="43" y="0"/>
                    </a:cxn>
                    <a:cxn ang="0">
                      <a:pos x="45" y="2"/>
                    </a:cxn>
                    <a:cxn ang="0">
                      <a:pos x="45" y="7"/>
                    </a:cxn>
                  </a:cxnLst>
                  <a:rect l="0" t="0" r="r" b="b"/>
                  <a:pathLst>
                    <a:path w="64" h="50">
                      <a:moveTo>
                        <a:pt x="64" y="48"/>
                      </a:moveTo>
                      <a:cubicBezTo>
                        <a:pt x="64" y="49"/>
                        <a:pt x="63" y="50"/>
                        <a:pt x="61" y="50"/>
                      </a:cubicBezTo>
                      <a:cubicBezTo>
                        <a:pt x="2" y="50"/>
                        <a:pt x="2" y="50"/>
                        <a:pt x="2" y="50"/>
                      </a:cubicBezTo>
                      <a:cubicBezTo>
                        <a:pt x="1" y="50"/>
                        <a:pt x="0" y="49"/>
                        <a:pt x="0" y="48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0" y="42"/>
                        <a:pt x="1" y="41"/>
                        <a:pt x="2" y="41"/>
                      </a:cubicBezTo>
                      <a:cubicBezTo>
                        <a:pt x="61" y="41"/>
                        <a:pt x="61" y="41"/>
                        <a:pt x="61" y="41"/>
                      </a:cubicBezTo>
                      <a:cubicBezTo>
                        <a:pt x="63" y="41"/>
                        <a:pt x="64" y="42"/>
                        <a:pt x="64" y="43"/>
                      </a:cubicBezTo>
                      <a:lnTo>
                        <a:pt x="64" y="48"/>
                      </a:lnTo>
                      <a:close/>
                      <a:moveTo>
                        <a:pt x="59" y="20"/>
                      </a:moveTo>
                      <a:cubicBezTo>
                        <a:pt x="59" y="22"/>
                        <a:pt x="58" y="23"/>
                        <a:pt x="57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5" y="23"/>
                        <a:pt x="4" y="22"/>
                        <a:pt x="4" y="20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4"/>
                        <a:pt x="5" y="13"/>
                        <a:pt x="7" y="13"/>
                      </a:cubicBezTo>
                      <a:cubicBezTo>
                        <a:pt x="57" y="13"/>
                        <a:pt x="57" y="13"/>
                        <a:pt x="57" y="13"/>
                      </a:cubicBezTo>
                      <a:cubicBezTo>
                        <a:pt x="58" y="13"/>
                        <a:pt x="59" y="14"/>
                        <a:pt x="59" y="16"/>
                      </a:cubicBezTo>
                      <a:lnTo>
                        <a:pt x="59" y="20"/>
                      </a:lnTo>
                      <a:close/>
                      <a:moveTo>
                        <a:pt x="50" y="34"/>
                      </a:moveTo>
                      <a:cubicBezTo>
                        <a:pt x="50" y="35"/>
                        <a:pt x="49" y="36"/>
                        <a:pt x="48" y="36"/>
                      </a:cubicBezTo>
                      <a:cubicBezTo>
                        <a:pt x="16" y="36"/>
                        <a:pt x="16" y="36"/>
                        <a:pt x="16" y="36"/>
                      </a:cubicBezTo>
                      <a:cubicBezTo>
                        <a:pt x="15" y="36"/>
                        <a:pt x="13" y="35"/>
                        <a:pt x="13" y="34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3" y="28"/>
                        <a:pt x="15" y="27"/>
                        <a:pt x="16" y="27"/>
                      </a:cubicBezTo>
                      <a:cubicBezTo>
                        <a:pt x="48" y="27"/>
                        <a:pt x="48" y="27"/>
                        <a:pt x="48" y="27"/>
                      </a:cubicBezTo>
                      <a:cubicBezTo>
                        <a:pt x="49" y="27"/>
                        <a:pt x="50" y="28"/>
                        <a:pt x="50" y="29"/>
                      </a:cubicBezTo>
                      <a:lnTo>
                        <a:pt x="50" y="34"/>
                      </a:lnTo>
                      <a:close/>
                      <a:moveTo>
                        <a:pt x="45" y="7"/>
                      </a:moveTo>
                      <a:cubicBezTo>
                        <a:pt x="45" y="8"/>
                        <a:pt x="44" y="9"/>
                        <a:pt x="43" y="9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9"/>
                        <a:pt x="18" y="8"/>
                        <a:pt x="18" y="7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8" y="1"/>
                        <a:pt x="19" y="0"/>
                        <a:pt x="20" y="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44" y="0"/>
                        <a:pt x="45" y="1"/>
                        <a:pt x="45" y="2"/>
                      </a:cubicBezTo>
                      <a:lnTo>
                        <a:pt x="45" y="7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2" name="Freeform: Shape 9">
                  <a:extLst>
                    <a:ext uri="{FF2B5EF4-FFF2-40B4-BE49-F238E27FC236}">
                      <a16:creationId xmlns:a16="http://schemas.microsoft.com/office/drawing/2014/main" id="{7D908BBE-F0B0-FB30-EFAD-4F8C5E631ED4}"/>
                    </a:ext>
                  </a:extLst>
                </p:cNvPr>
                <p:cNvSpPr/>
                <p:nvPr/>
              </p:nvSpPr>
              <p:spPr>
                <a:xfrm rot="2018970">
                  <a:off x="4853369" y="1813258"/>
                  <a:ext cx="2149099" cy="2149099"/>
                </a:xfrm>
                <a:custGeom>
                  <a:avLst/>
                  <a:gdLst>
                    <a:gd name="connsiteX0" fmla="*/ 888570 w 1611824"/>
                    <a:gd name="connsiteY0" fmla="*/ 258306 h 1611824"/>
                    <a:gd name="connsiteX1" fmla="*/ 227309 w 1611824"/>
                    <a:gd name="connsiteY1" fmla="*/ 919567 h 1611824"/>
                    <a:gd name="connsiteX2" fmla="*/ 888570 w 1611824"/>
                    <a:gd name="connsiteY2" fmla="*/ 1580828 h 1611824"/>
                    <a:gd name="connsiteX3" fmla="*/ 1549831 w 1611824"/>
                    <a:gd name="connsiteY3" fmla="*/ 919567 h 1611824"/>
                    <a:gd name="connsiteX4" fmla="*/ 888570 w 1611824"/>
                    <a:gd name="connsiteY4" fmla="*/ 258306 h 1611824"/>
                    <a:gd name="connsiteX5" fmla="*/ 805912 w 1611824"/>
                    <a:gd name="connsiteY5" fmla="*/ 0 h 1611824"/>
                    <a:gd name="connsiteX6" fmla="*/ 1611824 w 1611824"/>
                    <a:gd name="connsiteY6" fmla="*/ 805912 h 1611824"/>
                    <a:gd name="connsiteX7" fmla="*/ 805912 w 1611824"/>
                    <a:gd name="connsiteY7" fmla="*/ 1611824 h 1611824"/>
                    <a:gd name="connsiteX8" fmla="*/ 0 w 1611824"/>
                    <a:gd name="connsiteY8" fmla="*/ 805912 h 1611824"/>
                    <a:gd name="connsiteX9" fmla="*/ 805912 w 1611824"/>
                    <a:gd name="connsiteY9" fmla="*/ 0 h 161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1824" h="1611824">
                      <a:moveTo>
                        <a:pt x="888570" y="258306"/>
                      </a:moveTo>
                      <a:cubicBezTo>
                        <a:pt x="523366" y="258306"/>
                        <a:pt x="227309" y="554363"/>
                        <a:pt x="227309" y="919567"/>
                      </a:cubicBezTo>
                      <a:cubicBezTo>
                        <a:pt x="227309" y="1284771"/>
                        <a:pt x="523366" y="1580828"/>
                        <a:pt x="888570" y="1580828"/>
                      </a:cubicBezTo>
                      <a:cubicBezTo>
                        <a:pt x="1253774" y="1580828"/>
                        <a:pt x="1549831" y="1284771"/>
                        <a:pt x="1549831" y="919567"/>
                      </a:cubicBezTo>
                      <a:cubicBezTo>
                        <a:pt x="1549831" y="554363"/>
                        <a:pt x="1253774" y="258306"/>
                        <a:pt x="888570" y="258306"/>
                      </a:cubicBezTo>
                      <a:close/>
                      <a:moveTo>
                        <a:pt x="805912" y="0"/>
                      </a:moveTo>
                      <a:cubicBezTo>
                        <a:pt x="1251005" y="0"/>
                        <a:pt x="1611824" y="360819"/>
                        <a:pt x="1611824" y="805912"/>
                      </a:cubicBezTo>
                      <a:cubicBezTo>
                        <a:pt x="1611824" y="1251005"/>
                        <a:pt x="1251005" y="1611824"/>
                        <a:pt x="805912" y="1611824"/>
                      </a:cubicBezTo>
                      <a:cubicBezTo>
                        <a:pt x="360819" y="1611824"/>
                        <a:pt x="0" y="1251005"/>
                        <a:pt x="0" y="805912"/>
                      </a:cubicBezTo>
                      <a:cubicBezTo>
                        <a:pt x="0" y="360819"/>
                        <a:pt x="360819" y="0"/>
                        <a:pt x="80591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24" name="Freeform: Shape 10">
                  <a:extLst>
                    <a:ext uri="{FF2B5EF4-FFF2-40B4-BE49-F238E27FC236}">
                      <a16:creationId xmlns:a16="http://schemas.microsoft.com/office/drawing/2014/main" id="{91B26AA4-741D-3224-345C-DBBEF7A1DF98}"/>
                    </a:ext>
                  </a:extLst>
                </p:cNvPr>
                <p:cNvSpPr/>
                <p:nvPr/>
              </p:nvSpPr>
              <p:spPr>
                <a:xfrm rot="12594151">
                  <a:off x="4915099" y="3345554"/>
                  <a:ext cx="2149099" cy="2149099"/>
                </a:xfrm>
                <a:custGeom>
                  <a:avLst/>
                  <a:gdLst>
                    <a:gd name="connsiteX0" fmla="*/ 888570 w 1611824"/>
                    <a:gd name="connsiteY0" fmla="*/ 258306 h 1611824"/>
                    <a:gd name="connsiteX1" fmla="*/ 227309 w 1611824"/>
                    <a:gd name="connsiteY1" fmla="*/ 919567 h 1611824"/>
                    <a:gd name="connsiteX2" fmla="*/ 888570 w 1611824"/>
                    <a:gd name="connsiteY2" fmla="*/ 1580828 h 1611824"/>
                    <a:gd name="connsiteX3" fmla="*/ 1549831 w 1611824"/>
                    <a:gd name="connsiteY3" fmla="*/ 919567 h 1611824"/>
                    <a:gd name="connsiteX4" fmla="*/ 888570 w 1611824"/>
                    <a:gd name="connsiteY4" fmla="*/ 258306 h 1611824"/>
                    <a:gd name="connsiteX5" fmla="*/ 805912 w 1611824"/>
                    <a:gd name="connsiteY5" fmla="*/ 0 h 1611824"/>
                    <a:gd name="connsiteX6" fmla="*/ 1611824 w 1611824"/>
                    <a:gd name="connsiteY6" fmla="*/ 805912 h 1611824"/>
                    <a:gd name="connsiteX7" fmla="*/ 805912 w 1611824"/>
                    <a:gd name="connsiteY7" fmla="*/ 1611824 h 1611824"/>
                    <a:gd name="connsiteX8" fmla="*/ 0 w 1611824"/>
                    <a:gd name="connsiteY8" fmla="*/ 805912 h 1611824"/>
                    <a:gd name="connsiteX9" fmla="*/ 805912 w 1611824"/>
                    <a:gd name="connsiteY9" fmla="*/ 0 h 1611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11824" h="1611824">
                      <a:moveTo>
                        <a:pt x="888570" y="258306"/>
                      </a:moveTo>
                      <a:cubicBezTo>
                        <a:pt x="523366" y="258306"/>
                        <a:pt x="227309" y="554363"/>
                        <a:pt x="227309" y="919567"/>
                      </a:cubicBezTo>
                      <a:cubicBezTo>
                        <a:pt x="227309" y="1284771"/>
                        <a:pt x="523366" y="1580828"/>
                        <a:pt x="888570" y="1580828"/>
                      </a:cubicBezTo>
                      <a:cubicBezTo>
                        <a:pt x="1253774" y="1580828"/>
                        <a:pt x="1549831" y="1284771"/>
                        <a:pt x="1549831" y="919567"/>
                      </a:cubicBezTo>
                      <a:cubicBezTo>
                        <a:pt x="1549831" y="554363"/>
                        <a:pt x="1253774" y="258306"/>
                        <a:pt x="888570" y="258306"/>
                      </a:cubicBezTo>
                      <a:close/>
                      <a:moveTo>
                        <a:pt x="805912" y="0"/>
                      </a:moveTo>
                      <a:cubicBezTo>
                        <a:pt x="1251005" y="0"/>
                        <a:pt x="1611824" y="360819"/>
                        <a:pt x="1611824" y="805912"/>
                      </a:cubicBezTo>
                      <a:cubicBezTo>
                        <a:pt x="1611824" y="1251005"/>
                        <a:pt x="1251005" y="1611824"/>
                        <a:pt x="805912" y="1611824"/>
                      </a:cubicBezTo>
                      <a:cubicBezTo>
                        <a:pt x="360819" y="1611824"/>
                        <a:pt x="0" y="1251005"/>
                        <a:pt x="0" y="805912"/>
                      </a:cubicBezTo>
                      <a:cubicBezTo>
                        <a:pt x="0" y="360819"/>
                        <a:pt x="360819" y="0"/>
                        <a:pt x="805912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</p:grpSp>
        <p:cxnSp>
          <p:nvCxnSpPr>
            <p:cNvPr id="31" name="Straight Arrow Connector 11">
              <a:extLst>
                <a:ext uri="{FF2B5EF4-FFF2-40B4-BE49-F238E27FC236}">
                  <a16:creationId xmlns:a16="http://schemas.microsoft.com/office/drawing/2014/main" id="{E711D298-8739-24D9-927B-EE1A3402C62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9945" y="1775848"/>
              <a:ext cx="1786607" cy="528115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12">
              <a:extLst>
                <a:ext uri="{FF2B5EF4-FFF2-40B4-BE49-F238E27FC236}">
                  <a16:creationId xmlns:a16="http://schemas.microsoft.com/office/drawing/2014/main" id="{89755B72-A8CA-2223-D434-AE45DDF513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2861" y="4436410"/>
              <a:ext cx="1065440" cy="898319"/>
            </a:xfrm>
            <a:prstGeom prst="straightConnector1">
              <a:avLst/>
            </a:prstGeom>
            <a:ln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25">
              <a:extLst>
                <a:ext uri="{FF2B5EF4-FFF2-40B4-BE49-F238E27FC236}">
                  <a16:creationId xmlns:a16="http://schemas.microsoft.com/office/drawing/2014/main" id="{ACB380AA-C059-2B94-2027-934C7ED082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17843" y="1512438"/>
              <a:ext cx="537014" cy="146993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26">
              <a:extLst>
                <a:ext uri="{FF2B5EF4-FFF2-40B4-BE49-F238E27FC236}">
                  <a16:creationId xmlns:a16="http://schemas.microsoft.com/office/drawing/2014/main" id="{55065188-9054-AD26-AE11-94029BFB9BA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91236" y="4967229"/>
              <a:ext cx="1760557" cy="624960"/>
            </a:xfrm>
            <a:prstGeom prst="straightConnector1">
              <a:avLst/>
            </a:prstGeom>
            <a:ln>
              <a:solidFill>
                <a:schemeClr val="accent1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">
            <a:extLst>
              <a:ext uri="{FF2B5EF4-FFF2-40B4-BE49-F238E27FC236}">
                <a16:creationId xmlns:a16="http://schemas.microsoft.com/office/drawing/2014/main" id="{73BC7EE0-3407-B134-4796-1627C1C8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311" y="3516379"/>
            <a:ext cx="4211665" cy="465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5">
            <a:extLst>
              <a:ext uri="{FF2B5EF4-FFF2-40B4-BE49-F238E27FC236}">
                <a16:creationId xmlns:a16="http://schemas.microsoft.com/office/drawing/2014/main" id="{B5726007-628F-D1CE-8F1E-C61963ECC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3436" y="4038120"/>
            <a:ext cx="4081108" cy="1988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3">
            <a:extLst>
              <a:ext uri="{FF2B5EF4-FFF2-40B4-BE49-F238E27FC236}">
                <a16:creationId xmlns:a16="http://schemas.microsoft.com/office/drawing/2014/main" id="{4EA162D8-6329-C0DB-C0F7-43382690D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47" b="67849"/>
          <a:stretch/>
        </p:blipFill>
        <p:spPr bwMode="auto">
          <a:xfrm>
            <a:off x="1243158" y="5356152"/>
            <a:ext cx="3357680" cy="99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1102A5DE-C4F2-531D-09B4-86AECA628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51" y="1357398"/>
            <a:ext cx="3356660" cy="308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0C928981-DA64-56A1-9665-E80C7CE57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41" y="1765512"/>
            <a:ext cx="2756738" cy="3079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3024AF68-1FFF-17FC-25E7-B1FED6AB9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929" y="1090063"/>
            <a:ext cx="4761620" cy="533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" name="Picture 3">
            <a:extLst>
              <a:ext uri="{FF2B5EF4-FFF2-40B4-BE49-F238E27FC236}">
                <a16:creationId xmlns:a16="http://schemas.microsoft.com/office/drawing/2014/main" id="{E156C89A-0BB9-8439-E4D7-14029F6A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358" y="1635190"/>
            <a:ext cx="4761618" cy="1123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6F0853-DCD0-29F1-9FB8-ACEFAF71D760}"/>
              </a:ext>
            </a:extLst>
          </p:cNvPr>
          <p:cNvSpPr txBox="1"/>
          <p:nvPr/>
        </p:nvSpPr>
        <p:spPr>
          <a:xfrm>
            <a:off x="-34450" y="6638135"/>
            <a:ext cx="120882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출처：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http://kienews.com/news/newsview.php?ncode=179575489599064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，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https://www.chosun.com/special/special_section/2022/08/18/ZBNGO73F2RHKPF5SFFON7MENDA/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，</a:t>
            </a:r>
            <a:r>
              <a:rPr lang="en-US" altLang="ko-KR" sz="800" dirty="0">
                <a:solidFill>
                  <a:schemeClr val="bg2">
                    <a:lumMod val="75000"/>
                  </a:schemeClr>
                </a:solidFill>
              </a:rPr>
              <a:t>https://www.donga.com/news/Economy/article/all/20220425/113060395/1</a:t>
            </a:r>
            <a:r>
              <a:rPr lang="ko-KR" altLang="en-US" sz="800" dirty="0">
                <a:solidFill>
                  <a:schemeClr val="bg2">
                    <a:lumMod val="75000"/>
                  </a:schemeClr>
                </a:solidFill>
              </a:rPr>
              <a:t>：　</a:t>
            </a:r>
          </a:p>
        </p:txBody>
      </p:sp>
    </p:spTree>
    <p:extLst>
      <p:ext uri="{BB962C8B-B14F-4D97-AF65-F5344CB8AC3E}">
        <p14:creationId xmlns:p14="http://schemas.microsoft.com/office/powerpoint/2010/main" val="551741184"/>
      </p:ext>
    </p:extLst>
  </p:cSld>
  <p:clrMapOvr>
    <a:masterClrMapping/>
  </p:clrMapOvr>
  <p:transition spd="slow" advTm="0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" y="6598920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:https://www.flaticon.com/kr/free-icon/real</a:t>
            </a:r>
          </a:p>
        </p:txBody>
      </p:sp>
      <p:sp>
        <p:nvSpPr>
          <p:cNvPr id="23" name="文本框 20"/>
          <p:cNvSpPr txBox="1"/>
          <p:nvPr/>
        </p:nvSpPr>
        <p:spPr>
          <a:xfrm>
            <a:off x="8910073" y="177797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01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개요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5" name="aeb52f98-16f0-483b-bd73-bc0496595393"/>
          <p:cNvGrpSpPr>
            <a:grpSpLocks noChangeAspect="1"/>
          </p:cNvGrpSpPr>
          <p:nvPr/>
        </p:nvGrpSpPr>
        <p:grpSpPr>
          <a:xfrm>
            <a:off x="1374284" y="1838651"/>
            <a:ext cx="5106719" cy="4033829"/>
            <a:chOff x="839838" y="1973558"/>
            <a:chExt cx="5685031" cy="4006449"/>
          </a:xfrm>
        </p:grpSpPr>
        <p:sp>
          <p:nvSpPr>
            <p:cNvPr id="6" name="Arc 5"/>
            <p:cNvSpPr/>
            <p:nvPr/>
          </p:nvSpPr>
          <p:spPr>
            <a:xfrm rot="16200000">
              <a:off x="3592883" y="2426408"/>
              <a:ext cx="2931986" cy="2931986"/>
            </a:xfrm>
            <a:prstGeom prst="arc">
              <a:avLst>
                <a:gd name="adj1" fmla="val 10937437"/>
                <a:gd name="adj2" fmla="val 0"/>
              </a:avLst>
            </a:pr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8" name="Freeform: Shape 7"/>
            <p:cNvSpPr>
              <a:spLocks/>
            </p:cNvSpPr>
            <p:nvPr/>
          </p:nvSpPr>
          <p:spPr bwMode="auto">
            <a:xfrm>
              <a:off x="4435991" y="2051528"/>
              <a:ext cx="1039094" cy="3928479"/>
            </a:xfrm>
            <a:custGeom>
              <a:avLst/>
              <a:gdLst>
                <a:gd name="T0" fmla="*/ 22 w 497"/>
                <a:gd name="T1" fmla="*/ 991 h 1879"/>
                <a:gd name="T2" fmla="*/ 81 w 497"/>
                <a:gd name="T3" fmla="*/ 1012 h 1879"/>
                <a:gd name="T4" fmla="*/ 113 w 497"/>
                <a:gd name="T5" fmla="*/ 1092 h 1879"/>
                <a:gd name="T6" fmla="*/ 118 w 497"/>
                <a:gd name="T7" fmla="*/ 1238 h 1879"/>
                <a:gd name="T8" fmla="*/ 97 w 497"/>
                <a:gd name="T9" fmla="*/ 1333 h 1879"/>
                <a:gd name="T10" fmla="*/ 71 w 497"/>
                <a:gd name="T11" fmla="*/ 1513 h 1879"/>
                <a:gd name="T12" fmla="*/ 50 w 497"/>
                <a:gd name="T13" fmla="*/ 1659 h 1879"/>
                <a:gd name="T14" fmla="*/ 57 w 497"/>
                <a:gd name="T15" fmla="*/ 1745 h 1879"/>
                <a:gd name="T16" fmla="*/ 72 w 497"/>
                <a:gd name="T17" fmla="*/ 1870 h 1879"/>
                <a:gd name="T18" fmla="*/ 162 w 497"/>
                <a:gd name="T19" fmla="*/ 1859 h 1879"/>
                <a:gd name="T20" fmla="*/ 158 w 497"/>
                <a:gd name="T21" fmla="*/ 1721 h 1879"/>
                <a:gd name="T22" fmla="*/ 184 w 497"/>
                <a:gd name="T23" fmla="*/ 1600 h 1879"/>
                <a:gd name="T24" fmla="*/ 231 w 497"/>
                <a:gd name="T25" fmla="*/ 1327 h 1879"/>
                <a:gd name="T26" fmla="*/ 262 w 497"/>
                <a:gd name="T27" fmla="*/ 1211 h 1879"/>
                <a:gd name="T28" fmla="*/ 249 w 497"/>
                <a:gd name="T29" fmla="*/ 1379 h 1879"/>
                <a:gd name="T30" fmla="*/ 247 w 497"/>
                <a:gd name="T31" fmla="*/ 1506 h 1879"/>
                <a:gd name="T32" fmla="*/ 247 w 497"/>
                <a:gd name="T33" fmla="*/ 1619 h 1879"/>
                <a:gd name="T34" fmla="*/ 242 w 497"/>
                <a:gd name="T35" fmla="*/ 1725 h 1879"/>
                <a:gd name="T36" fmla="*/ 352 w 497"/>
                <a:gd name="T37" fmla="*/ 1759 h 1879"/>
                <a:gd name="T38" fmla="*/ 493 w 497"/>
                <a:gd name="T39" fmla="*/ 1756 h 1879"/>
                <a:gd name="T40" fmla="*/ 439 w 497"/>
                <a:gd name="T41" fmla="*/ 1718 h 1879"/>
                <a:gd name="T42" fmla="*/ 358 w 497"/>
                <a:gd name="T43" fmla="*/ 1642 h 1879"/>
                <a:gd name="T44" fmla="*/ 346 w 497"/>
                <a:gd name="T45" fmla="*/ 1564 h 1879"/>
                <a:gd name="T46" fmla="*/ 384 w 497"/>
                <a:gd name="T47" fmla="*/ 1415 h 1879"/>
                <a:gd name="T48" fmla="*/ 419 w 497"/>
                <a:gd name="T49" fmla="*/ 1170 h 1879"/>
                <a:gd name="T50" fmla="*/ 459 w 497"/>
                <a:gd name="T51" fmla="*/ 999 h 1879"/>
                <a:gd name="T52" fmla="*/ 485 w 497"/>
                <a:gd name="T53" fmla="*/ 913 h 1879"/>
                <a:gd name="T54" fmla="*/ 454 w 497"/>
                <a:gd name="T55" fmla="*/ 699 h 1879"/>
                <a:gd name="T56" fmla="*/ 450 w 497"/>
                <a:gd name="T57" fmla="*/ 447 h 1879"/>
                <a:gd name="T58" fmla="*/ 382 w 497"/>
                <a:gd name="T59" fmla="*/ 354 h 1879"/>
                <a:gd name="T60" fmla="*/ 398 w 497"/>
                <a:gd name="T61" fmla="*/ 461 h 1879"/>
                <a:gd name="T62" fmla="*/ 428 w 497"/>
                <a:gd name="T63" fmla="*/ 798 h 1879"/>
                <a:gd name="T64" fmla="*/ 386 w 497"/>
                <a:gd name="T65" fmla="*/ 760 h 1879"/>
                <a:gd name="T66" fmla="*/ 382 w 497"/>
                <a:gd name="T67" fmla="*/ 456 h 1879"/>
                <a:gd name="T68" fmla="*/ 331 w 497"/>
                <a:gd name="T69" fmla="*/ 315 h 1879"/>
                <a:gd name="T70" fmla="*/ 372 w 497"/>
                <a:gd name="T71" fmla="*/ 217 h 1879"/>
                <a:gd name="T72" fmla="*/ 390 w 497"/>
                <a:gd name="T73" fmla="*/ 129 h 1879"/>
                <a:gd name="T74" fmla="*/ 392 w 497"/>
                <a:gd name="T75" fmla="*/ 86 h 1879"/>
                <a:gd name="T76" fmla="*/ 392 w 497"/>
                <a:gd name="T77" fmla="*/ 63 h 1879"/>
                <a:gd name="T78" fmla="*/ 373 w 497"/>
                <a:gd name="T79" fmla="*/ 34 h 1879"/>
                <a:gd name="T80" fmla="*/ 350 w 497"/>
                <a:gd name="T81" fmla="*/ 21 h 1879"/>
                <a:gd name="T82" fmla="*/ 329 w 497"/>
                <a:gd name="T83" fmla="*/ 5 h 1879"/>
                <a:gd name="T84" fmla="*/ 320 w 497"/>
                <a:gd name="T85" fmla="*/ 6 h 1879"/>
                <a:gd name="T86" fmla="*/ 310 w 497"/>
                <a:gd name="T87" fmla="*/ 1 h 1879"/>
                <a:gd name="T88" fmla="*/ 289 w 497"/>
                <a:gd name="T89" fmla="*/ 10 h 1879"/>
                <a:gd name="T90" fmla="*/ 268 w 497"/>
                <a:gd name="T91" fmla="*/ 28 h 1879"/>
                <a:gd name="T92" fmla="*/ 228 w 497"/>
                <a:gd name="T93" fmla="*/ 57 h 1879"/>
                <a:gd name="T94" fmla="*/ 206 w 497"/>
                <a:gd name="T95" fmla="*/ 99 h 1879"/>
                <a:gd name="T96" fmla="*/ 208 w 497"/>
                <a:gd name="T97" fmla="*/ 136 h 1879"/>
                <a:gd name="T98" fmla="*/ 233 w 497"/>
                <a:gd name="T99" fmla="*/ 210 h 1879"/>
                <a:gd name="T100" fmla="*/ 314 w 497"/>
                <a:gd name="T101" fmla="*/ 318 h 1879"/>
                <a:gd name="T102" fmla="*/ 335 w 497"/>
                <a:gd name="T103" fmla="*/ 527 h 1879"/>
                <a:gd name="T104" fmla="*/ 210 w 497"/>
                <a:gd name="T105" fmla="*/ 287 h 1879"/>
                <a:gd name="T106" fmla="*/ 73 w 497"/>
                <a:gd name="T107" fmla="*/ 341 h 1879"/>
                <a:gd name="T108" fmla="*/ 42 w 497"/>
                <a:gd name="T109" fmla="*/ 479 h 1879"/>
                <a:gd name="T110" fmla="*/ 32 w 497"/>
                <a:gd name="T111" fmla="*/ 598 h 1879"/>
                <a:gd name="T112" fmla="*/ 21 w 497"/>
                <a:gd name="T113" fmla="*/ 704 h 1879"/>
                <a:gd name="T114" fmla="*/ 298 w 497"/>
                <a:gd name="T115" fmla="*/ 12 h 1879"/>
                <a:gd name="T116" fmla="*/ 104 w 497"/>
                <a:gd name="T117" fmla="*/ 985 h 1879"/>
                <a:gd name="T118" fmla="*/ 113 w 497"/>
                <a:gd name="T119" fmla="*/ 772 h 1879"/>
                <a:gd name="T120" fmla="*/ 252 w 497"/>
                <a:gd name="T121" fmla="*/ 1005 h 1879"/>
                <a:gd name="T122" fmla="*/ 124 w 497"/>
                <a:gd name="T123" fmla="*/ 958 h 1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97" h="1879">
                  <a:moveTo>
                    <a:pt x="0" y="933"/>
                  </a:moveTo>
                  <a:lnTo>
                    <a:pt x="0" y="933"/>
                  </a:lnTo>
                  <a:lnTo>
                    <a:pt x="10" y="931"/>
                  </a:lnTo>
                  <a:lnTo>
                    <a:pt x="10" y="931"/>
                  </a:lnTo>
                  <a:lnTo>
                    <a:pt x="10" y="933"/>
                  </a:lnTo>
                  <a:lnTo>
                    <a:pt x="11" y="936"/>
                  </a:lnTo>
                  <a:lnTo>
                    <a:pt x="16" y="938"/>
                  </a:lnTo>
                  <a:lnTo>
                    <a:pt x="16" y="938"/>
                  </a:lnTo>
                  <a:lnTo>
                    <a:pt x="19" y="941"/>
                  </a:lnTo>
                  <a:lnTo>
                    <a:pt x="20" y="944"/>
                  </a:lnTo>
                  <a:lnTo>
                    <a:pt x="20" y="944"/>
                  </a:lnTo>
                  <a:lnTo>
                    <a:pt x="20" y="973"/>
                  </a:lnTo>
                  <a:lnTo>
                    <a:pt x="20" y="973"/>
                  </a:lnTo>
                  <a:lnTo>
                    <a:pt x="20" y="983"/>
                  </a:lnTo>
                  <a:lnTo>
                    <a:pt x="22" y="991"/>
                  </a:lnTo>
                  <a:lnTo>
                    <a:pt x="22" y="991"/>
                  </a:lnTo>
                  <a:lnTo>
                    <a:pt x="25" y="995"/>
                  </a:lnTo>
                  <a:lnTo>
                    <a:pt x="29" y="999"/>
                  </a:lnTo>
                  <a:lnTo>
                    <a:pt x="29" y="999"/>
                  </a:lnTo>
                  <a:lnTo>
                    <a:pt x="39" y="1006"/>
                  </a:lnTo>
                  <a:lnTo>
                    <a:pt x="50" y="1011"/>
                  </a:lnTo>
                  <a:lnTo>
                    <a:pt x="50" y="1011"/>
                  </a:lnTo>
                  <a:lnTo>
                    <a:pt x="53" y="1012"/>
                  </a:lnTo>
                  <a:lnTo>
                    <a:pt x="57" y="1011"/>
                  </a:lnTo>
                  <a:lnTo>
                    <a:pt x="57" y="1011"/>
                  </a:lnTo>
                  <a:lnTo>
                    <a:pt x="61" y="1011"/>
                  </a:lnTo>
                  <a:lnTo>
                    <a:pt x="63" y="1011"/>
                  </a:lnTo>
                  <a:lnTo>
                    <a:pt x="63" y="1011"/>
                  </a:lnTo>
                  <a:lnTo>
                    <a:pt x="72" y="1014"/>
                  </a:lnTo>
                  <a:lnTo>
                    <a:pt x="77" y="1014"/>
                  </a:lnTo>
                  <a:lnTo>
                    <a:pt x="81" y="1012"/>
                  </a:lnTo>
                  <a:lnTo>
                    <a:pt x="81" y="1012"/>
                  </a:lnTo>
                  <a:lnTo>
                    <a:pt x="84" y="1012"/>
                  </a:lnTo>
                  <a:lnTo>
                    <a:pt x="84" y="1012"/>
                  </a:lnTo>
                  <a:lnTo>
                    <a:pt x="91" y="1014"/>
                  </a:lnTo>
                  <a:lnTo>
                    <a:pt x="91" y="1014"/>
                  </a:lnTo>
                  <a:lnTo>
                    <a:pt x="99" y="1012"/>
                  </a:lnTo>
                  <a:lnTo>
                    <a:pt x="107" y="1014"/>
                  </a:lnTo>
                  <a:lnTo>
                    <a:pt x="107" y="1014"/>
                  </a:lnTo>
                  <a:lnTo>
                    <a:pt x="110" y="1014"/>
                  </a:lnTo>
                  <a:lnTo>
                    <a:pt x="114" y="1012"/>
                  </a:lnTo>
                  <a:lnTo>
                    <a:pt x="114" y="1012"/>
                  </a:lnTo>
                  <a:lnTo>
                    <a:pt x="113" y="1022"/>
                  </a:lnTo>
                  <a:lnTo>
                    <a:pt x="113" y="1022"/>
                  </a:lnTo>
                  <a:lnTo>
                    <a:pt x="112" y="1052"/>
                  </a:lnTo>
                  <a:lnTo>
                    <a:pt x="112" y="1052"/>
                  </a:lnTo>
                  <a:lnTo>
                    <a:pt x="113" y="1092"/>
                  </a:lnTo>
                  <a:lnTo>
                    <a:pt x="113" y="1092"/>
                  </a:lnTo>
                  <a:lnTo>
                    <a:pt x="114" y="1125"/>
                  </a:lnTo>
                  <a:lnTo>
                    <a:pt x="114" y="1125"/>
                  </a:lnTo>
                  <a:lnTo>
                    <a:pt x="118" y="1169"/>
                  </a:lnTo>
                  <a:lnTo>
                    <a:pt x="118" y="1169"/>
                  </a:lnTo>
                  <a:lnTo>
                    <a:pt x="119" y="1191"/>
                  </a:lnTo>
                  <a:lnTo>
                    <a:pt x="119" y="1191"/>
                  </a:lnTo>
                  <a:lnTo>
                    <a:pt x="119" y="1200"/>
                  </a:lnTo>
                  <a:lnTo>
                    <a:pt x="118" y="1208"/>
                  </a:lnTo>
                  <a:lnTo>
                    <a:pt x="118" y="1208"/>
                  </a:lnTo>
                  <a:lnTo>
                    <a:pt x="119" y="1216"/>
                  </a:lnTo>
                  <a:lnTo>
                    <a:pt x="120" y="1223"/>
                  </a:lnTo>
                  <a:lnTo>
                    <a:pt x="120" y="1223"/>
                  </a:lnTo>
                  <a:lnTo>
                    <a:pt x="120" y="1227"/>
                  </a:lnTo>
                  <a:lnTo>
                    <a:pt x="119" y="1231"/>
                  </a:lnTo>
                  <a:lnTo>
                    <a:pt x="118" y="1238"/>
                  </a:lnTo>
                  <a:lnTo>
                    <a:pt x="118" y="1238"/>
                  </a:lnTo>
                  <a:lnTo>
                    <a:pt x="118" y="1260"/>
                  </a:lnTo>
                  <a:lnTo>
                    <a:pt x="118" y="1260"/>
                  </a:lnTo>
                  <a:lnTo>
                    <a:pt x="118" y="1268"/>
                  </a:lnTo>
                  <a:lnTo>
                    <a:pt x="118" y="1268"/>
                  </a:lnTo>
                  <a:lnTo>
                    <a:pt x="117" y="1271"/>
                  </a:lnTo>
                  <a:lnTo>
                    <a:pt x="115" y="1276"/>
                  </a:lnTo>
                  <a:lnTo>
                    <a:pt x="115" y="1276"/>
                  </a:lnTo>
                  <a:lnTo>
                    <a:pt x="115" y="1285"/>
                  </a:lnTo>
                  <a:lnTo>
                    <a:pt x="115" y="1294"/>
                  </a:lnTo>
                  <a:lnTo>
                    <a:pt x="112" y="1312"/>
                  </a:lnTo>
                  <a:lnTo>
                    <a:pt x="112" y="1312"/>
                  </a:lnTo>
                  <a:lnTo>
                    <a:pt x="109" y="1317"/>
                  </a:lnTo>
                  <a:lnTo>
                    <a:pt x="105" y="1321"/>
                  </a:lnTo>
                  <a:lnTo>
                    <a:pt x="105" y="1321"/>
                  </a:lnTo>
                  <a:lnTo>
                    <a:pt x="101" y="1327"/>
                  </a:lnTo>
                  <a:lnTo>
                    <a:pt x="97" y="1333"/>
                  </a:lnTo>
                  <a:lnTo>
                    <a:pt x="94" y="1340"/>
                  </a:lnTo>
                  <a:lnTo>
                    <a:pt x="93" y="1347"/>
                  </a:lnTo>
                  <a:lnTo>
                    <a:pt x="93" y="1347"/>
                  </a:lnTo>
                  <a:lnTo>
                    <a:pt x="91" y="1366"/>
                  </a:lnTo>
                  <a:lnTo>
                    <a:pt x="88" y="1384"/>
                  </a:lnTo>
                  <a:lnTo>
                    <a:pt x="88" y="1384"/>
                  </a:lnTo>
                  <a:lnTo>
                    <a:pt x="86" y="1395"/>
                  </a:lnTo>
                  <a:lnTo>
                    <a:pt x="82" y="1407"/>
                  </a:lnTo>
                  <a:lnTo>
                    <a:pt x="82" y="1407"/>
                  </a:lnTo>
                  <a:lnTo>
                    <a:pt x="78" y="1421"/>
                  </a:lnTo>
                  <a:lnTo>
                    <a:pt x="76" y="1438"/>
                  </a:lnTo>
                  <a:lnTo>
                    <a:pt x="76" y="1438"/>
                  </a:lnTo>
                  <a:lnTo>
                    <a:pt x="73" y="1459"/>
                  </a:lnTo>
                  <a:lnTo>
                    <a:pt x="72" y="1481"/>
                  </a:lnTo>
                  <a:lnTo>
                    <a:pt x="72" y="1481"/>
                  </a:lnTo>
                  <a:lnTo>
                    <a:pt x="71" y="1513"/>
                  </a:lnTo>
                  <a:lnTo>
                    <a:pt x="71" y="1513"/>
                  </a:lnTo>
                  <a:lnTo>
                    <a:pt x="71" y="1542"/>
                  </a:lnTo>
                  <a:lnTo>
                    <a:pt x="71" y="1542"/>
                  </a:lnTo>
                  <a:lnTo>
                    <a:pt x="73" y="1554"/>
                  </a:lnTo>
                  <a:lnTo>
                    <a:pt x="73" y="1554"/>
                  </a:lnTo>
                  <a:lnTo>
                    <a:pt x="73" y="1563"/>
                  </a:lnTo>
                  <a:lnTo>
                    <a:pt x="71" y="1571"/>
                  </a:lnTo>
                  <a:lnTo>
                    <a:pt x="66" y="1586"/>
                  </a:lnTo>
                  <a:lnTo>
                    <a:pt x="66" y="1586"/>
                  </a:lnTo>
                  <a:lnTo>
                    <a:pt x="61" y="1599"/>
                  </a:lnTo>
                  <a:lnTo>
                    <a:pt x="57" y="1611"/>
                  </a:lnTo>
                  <a:lnTo>
                    <a:pt x="52" y="1637"/>
                  </a:lnTo>
                  <a:lnTo>
                    <a:pt x="52" y="1637"/>
                  </a:lnTo>
                  <a:lnTo>
                    <a:pt x="50" y="1648"/>
                  </a:lnTo>
                  <a:lnTo>
                    <a:pt x="50" y="1659"/>
                  </a:lnTo>
                  <a:lnTo>
                    <a:pt x="50" y="1659"/>
                  </a:lnTo>
                  <a:lnTo>
                    <a:pt x="47" y="1678"/>
                  </a:lnTo>
                  <a:lnTo>
                    <a:pt x="47" y="1678"/>
                  </a:lnTo>
                  <a:lnTo>
                    <a:pt x="47" y="1687"/>
                  </a:lnTo>
                  <a:lnTo>
                    <a:pt x="48" y="1694"/>
                  </a:lnTo>
                  <a:lnTo>
                    <a:pt x="53" y="1710"/>
                  </a:lnTo>
                  <a:lnTo>
                    <a:pt x="53" y="1710"/>
                  </a:lnTo>
                  <a:lnTo>
                    <a:pt x="58" y="1725"/>
                  </a:lnTo>
                  <a:lnTo>
                    <a:pt x="58" y="1725"/>
                  </a:lnTo>
                  <a:lnTo>
                    <a:pt x="58" y="1725"/>
                  </a:lnTo>
                  <a:lnTo>
                    <a:pt x="58" y="1725"/>
                  </a:lnTo>
                  <a:lnTo>
                    <a:pt x="62" y="1729"/>
                  </a:lnTo>
                  <a:lnTo>
                    <a:pt x="62" y="1730"/>
                  </a:lnTo>
                  <a:lnTo>
                    <a:pt x="61" y="1733"/>
                  </a:lnTo>
                  <a:lnTo>
                    <a:pt x="61" y="1733"/>
                  </a:lnTo>
                  <a:lnTo>
                    <a:pt x="58" y="1739"/>
                  </a:lnTo>
                  <a:lnTo>
                    <a:pt x="57" y="1745"/>
                  </a:lnTo>
                  <a:lnTo>
                    <a:pt x="57" y="1756"/>
                  </a:lnTo>
                  <a:lnTo>
                    <a:pt x="57" y="1756"/>
                  </a:lnTo>
                  <a:lnTo>
                    <a:pt x="55" y="1775"/>
                  </a:lnTo>
                  <a:lnTo>
                    <a:pt x="55" y="1775"/>
                  </a:lnTo>
                  <a:lnTo>
                    <a:pt x="52" y="1795"/>
                  </a:lnTo>
                  <a:lnTo>
                    <a:pt x="52" y="1795"/>
                  </a:lnTo>
                  <a:lnTo>
                    <a:pt x="50" y="1812"/>
                  </a:lnTo>
                  <a:lnTo>
                    <a:pt x="47" y="1828"/>
                  </a:lnTo>
                  <a:lnTo>
                    <a:pt x="47" y="1828"/>
                  </a:lnTo>
                  <a:lnTo>
                    <a:pt x="46" y="1833"/>
                  </a:lnTo>
                  <a:lnTo>
                    <a:pt x="47" y="1838"/>
                  </a:lnTo>
                  <a:lnTo>
                    <a:pt x="50" y="1848"/>
                  </a:lnTo>
                  <a:lnTo>
                    <a:pt x="50" y="1848"/>
                  </a:lnTo>
                  <a:lnTo>
                    <a:pt x="56" y="1857"/>
                  </a:lnTo>
                  <a:lnTo>
                    <a:pt x="63" y="1864"/>
                  </a:lnTo>
                  <a:lnTo>
                    <a:pt x="72" y="1870"/>
                  </a:lnTo>
                  <a:lnTo>
                    <a:pt x="82" y="1875"/>
                  </a:lnTo>
                  <a:lnTo>
                    <a:pt x="82" y="1875"/>
                  </a:lnTo>
                  <a:lnTo>
                    <a:pt x="89" y="1878"/>
                  </a:lnTo>
                  <a:lnTo>
                    <a:pt x="97" y="1878"/>
                  </a:lnTo>
                  <a:lnTo>
                    <a:pt x="97" y="1878"/>
                  </a:lnTo>
                  <a:lnTo>
                    <a:pt x="112" y="1879"/>
                  </a:lnTo>
                  <a:lnTo>
                    <a:pt x="128" y="1879"/>
                  </a:lnTo>
                  <a:lnTo>
                    <a:pt x="128" y="1879"/>
                  </a:lnTo>
                  <a:lnTo>
                    <a:pt x="140" y="1878"/>
                  </a:lnTo>
                  <a:lnTo>
                    <a:pt x="146" y="1876"/>
                  </a:lnTo>
                  <a:lnTo>
                    <a:pt x="153" y="1873"/>
                  </a:lnTo>
                  <a:lnTo>
                    <a:pt x="153" y="1873"/>
                  </a:lnTo>
                  <a:lnTo>
                    <a:pt x="156" y="1870"/>
                  </a:lnTo>
                  <a:lnTo>
                    <a:pt x="160" y="1868"/>
                  </a:lnTo>
                  <a:lnTo>
                    <a:pt x="161" y="1864"/>
                  </a:lnTo>
                  <a:lnTo>
                    <a:pt x="162" y="1859"/>
                  </a:lnTo>
                  <a:lnTo>
                    <a:pt x="162" y="1859"/>
                  </a:lnTo>
                  <a:lnTo>
                    <a:pt x="162" y="1848"/>
                  </a:lnTo>
                  <a:lnTo>
                    <a:pt x="161" y="1835"/>
                  </a:lnTo>
                  <a:lnTo>
                    <a:pt x="161" y="1835"/>
                  </a:lnTo>
                  <a:lnTo>
                    <a:pt x="159" y="1819"/>
                  </a:lnTo>
                  <a:lnTo>
                    <a:pt x="156" y="1803"/>
                  </a:lnTo>
                  <a:lnTo>
                    <a:pt x="156" y="1803"/>
                  </a:lnTo>
                  <a:lnTo>
                    <a:pt x="150" y="1767"/>
                  </a:lnTo>
                  <a:lnTo>
                    <a:pt x="150" y="1767"/>
                  </a:lnTo>
                  <a:lnTo>
                    <a:pt x="149" y="1736"/>
                  </a:lnTo>
                  <a:lnTo>
                    <a:pt x="149" y="1736"/>
                  </a:lnTo>
                  <a:lnTo>
                    <a:pt x="153" y="1736"/>
                  </a:lnTo>
                  <a:lnTo>
                    <a:pt x="154" y="1734"/>
                  </a:lnTo>
                  <a:lnTo>
                    <a:pt x="155" y="1729"/>
                  </a:lnTo>
                  <a:lnTo>
                    <a:pt x="155" y="1729"/>
                  </a:lnTo>
                  <a:lnTo>
                    <a:pt x="158" y="1721"/>
                  </a:lnTo>
                  <a:lnTo>
                    <a:pt x="161" y="1716"/>
                  </a:lnTo>
                  <a:lnTo>
                    <a:pt x="169" y="1704"/>
                  </a:lnTo>
                  <a:lnTo>
                    <a:pt x="169" y="1704"/>
                  </a:lnTo>
                  <a:lnTo>
                    <a:pt x="174" y="1694"/>
                  </a:lnTo>
                  <a:lnTo>
                    <a:pt x="179" y="1684"/>
                  </a:lnTo>
                  <a:lnTo>
                    <a:pt x="181" y="1673"/>
                  </a:lnTo>
                  <a:lnTo>
                    <a:pt x="184" y="1662"/>
                  </a:lnTo>
                  <a:lnTo>
                    <a:pt x="184" y="1662"/>
                  </a:lnTo>
                  <a:lnTo>
                    <a:pt x="184" y="1658"/>
                  </a:lnTo>
                  <a:lnTo>
                    <a:pt x="180" y="1656"/>
                  </a:lnTo>
                  <a:lnTo>
                    <a:pt x="180" y="1656"/>
                  </a:lnTo>
                  <a:lnTo>
                    <a:pt x="179" y="1652"/>
                  </a:lnTo>
                  <a:lnTo>
                    <a:pt x="177" y="1650"/>
                  </a:lnTo>
                  <a:lnTo>
                    <a:pt x="177" y="1647"/>
                  </a:lnTo>
                  <a:lnTo>
                    <a:pt x="177" y="1647"/>
                  </a:lnTo>
                  <a:lnTo>
                    <a:pt x="184" y="1600"/>
                  </a:lnTo>
                  <a:lnTo>
                    <a:pt x="184" y="1600"/>
                  </a:lnTo>
                  <a:lnTo>
                    <a:pt x="189" y="1558"/>
                  </a:lnTo>
                  <a:lnTo>
                    <a:pt x="189" y="1558"/>
                  </a:lnTo>
                  <a:lnTo>
                    <a:pt x="195" y="1531"/>
                  </a:lnTo>
                  <a:lnTo>
                    <a:pt x="195" y="1531"/>
                  </a:lnTo>
                  <a:lnTo>
                    <a:pt x="201" y="1492"/>
                  </a:lnTo>
                  <a:lnTo>
                    <a:pt x="201" y="1492"/>
                  </a:lnTo>
                  <a:lnTo>
                    <a:pt x="207" y="1461"/>
                  </a:lnTo>
                  <a:lnTo>
                    <a:pt x="207" y="1461"/>
                  </a:lnTo>
                  <a:lnTo>
                    <a:pt x="213" y="1421"/>
                  </a:lnTo>
                  <a:lnTo>
                    <a:pt x="213" y="1421"/>
                  </a:lnTo>
                  <a:lnTo>
                    <a:pt x="223" y="1379"/>
                  </a:lnTo>
                  <a:lnTo>
                    <a:pt x="223" y="1379"/>
                  </a:lnTo>
                  <a:lnTo>
                    <a:pt x="227" y="1352"/>
                  </a:lnTo>
                  <a:lnTo>
                    <a:pt x="227" y="1352"/>
                  </a:lnTo>
                  <a:lnTo>
                    <a:pt x="231" y="1327"/>
                  </a:lnTo>
                  <a:lnTo>
                    <a:pt x="231" y="1327"/>
                  </a:lnTo>
                  <a:lnTo>
                    <a:pt x="237" y="1288"/>
                  </a:lnTo>
                  <a:lnTo>
                    <a:pt x="237" y="1288"/>
                  </a:lnTo>
                  <a:lnTo>
                    <a:pt x="239" y="1275"/>
                  </a:lnTo>
                  <a:lnTo>
                    <a:pt x="242" y="1263"/>
                  </a:lnTo>
                  <a:lnTo>
                    <a:pt x="249" y="1240"/>
                  </a:lnTo>
                  <a:lnTo>
                    <a:pt x="249" y="1240"/>
                  </a:lnTo>
                  <a:lnTo>
                    <a:pt x="253" y="1227"/>
                  </a:lnTo>
                  <a:lnTo>
                    <a:pt x="255" y="1213"/>
                  </a:lnTo>
                  <a:lnTo>
                    <a:pt x="255" y="1213"/>
                  </a:lnTo>
                  <a:lnTo>
                    <a:pt x="260" y="1180"/>
                  </a:lnTo>
                  <a:lnTo>
                    <a:pt x="260" y="1180"/>
                  </a:lnTo>
                  <a:lnTo>
                    <a:pt x="263" y="1187"/>
                  </a:lnTo>
                  <a:lnTo>
                    <a:pt x="263" y="1196"/>
                  </a:lnTo>
                  <a:lnTo>
                    <a:pt x="263" y="1203"/>
                  </a:lnTo>
                  <a:lnTo>
                    <a:pt x="262" y="1211"/>
                  </a:lnTo>
                  <a:lnTo>
                    <a:pt x="262" y="1211"/>
                  </a:lnTo>
                  <a:lnTo>
                    <a:pt x="258" y="1236"/>
                  </a:lnTo>
                  <a:lnTo>
                    <a:pt x="257" y="1248"/>
                  </a:lnTo>
                  <a:lnTo>
                    <a:pt x="257" y="1260"/>
                  </a:lnTo>
                  <a:lnTo>
                    <a:pt x="257" y="1260"/>
                  </a:lnTo>
                  <a:lnTo>
                    <a:pt x="257" y="1283"/>
                  </a:lnTo>
                  <a:lnTo>
                    <a:pt x="257" y="1283"/>
                  </a:lnTo>
                  <a:lnTo>
                    <a:pt x="258" y="1294"/>
                  </a:lnTo>
                  <a:lnTo>
                    <a:pt x="258" y="1294"/>
                  </a:lnTo>
                  <a:lnTo>
                    <a:pt x="254" y="1321"/>
                  </a:lnTo>
                  <a:lnTo>
                    <a:pt x="254" y="1321"/>
                  </a:lnTo>
                  <a:lnTo>
                    <a:pt x="253" y="1337"/>
                  </a:lnTo>
                  <a:lnTo>
                    <a:pt x="253" y="1337"/>
                  </a:lnTo>
                  <a:lnTo>
                    <a:pt x="250" y="1357"/>
                  </a:lnTo>
                  <a:lnTo>
                    <a:pt x="250" y="1357"/>
                  </a:lnTo>
                  <a:lnTo>
                    <a:pt x="249" y="1379"/>
                  </a:lnTo>
                  <a:lnTo>
                    <a:pt x="249" y="1379"/>
                  </a:lnTo>
                  <a:lnTo>
                    <a:pt x="249" y="1388"/>
                  </a:lnTo>
                  <a:lnTo>
                    <a:pt x="249" y="1388"/>
                  </a:lnTo>
                  <a:lnTo>
                    <a:pt x="249" y="1405"/>
                  </a:lnTo>
                  <a:lnTo>
                    <a:pt x="249" y="1423"/>
                  </a:lnTo>
                  <a:lnTo>
                    <a:pt x="249" y="1423"/>
                  </a:lnTo>
                  <a:lnTo>
                    <a:pt x="250" y="1434"/>
                  </a:lnTo>
                  <a:lnTo>
                    <a:pt x="253" y="1446"/>
                  </a:lnTo>
                  <a:lnTo>
                    <a:pt x="253" y="1446"/>
                  </a:lnTo>
                  <a:lnTo>
                    <a:pt x="253" y="1454"/>
                  </a:lnTo>
                  <a:lnTo>
                    <a:pt x="252" y="1461"/>
                  </a:lnTo>
                  <a:lnTo>
                    <a:pt x="252" y="1461"/>
                  </a:lnTo>
                  <a:lnTo>
                    <a:pt x="250" y="1481"/>
                  </a:lnTo>
                  <a:lnTo>
                    <a:pt x="250" y="1481"/>
                  </a:lnTo>
                  <a:lnTo>
                    <a:pt x="247" y="1506"/>
                  </a:lnTo>
                  <a:lnTo>
                    <a:pt x="247" y="1506"/>
                  </a:lnTo>
                  <a:lnTo>
                    <a:pt x="247" y="1527"/>
                  </a:lnTo>
                  <a:lnTo>
                    <a:pt x="247" y="1527"/>
                  </a:lnTo>
                  <a:lnTo>
                    <a:pt x="247" y="1540"/>
                  </a:lnTo>
                  <a:lnTo>
                    <a:pt x="247" y="1554"/>
                  </a:lnTo>
                  <a:lnTo>
                    <a:pt x="247" y="1554"/>
                  </a:lnTo>
                  <a:lnTo>
                    <a:pt x="246" y="1564"/>
                  </a:lnTo>
                  <a:lnTo>
                    <a:pt x="242" y="1573"/>
                  </a:lnTo>
                  <a:lnTo>
                    <a:pt x="242" y="1573"/>
                  </a:lnTo>
                  <a:lnTo>
                    <a:pt x="233" y="1595"/>
                  </a:lnTo>
                  <a:lnTo>
                    <a:pt x="233" y="1595"/>
                  </a:lnTo>
                  <a:lnTo>
                    <a:pt x="233" y="1599"/>
                  </a:lnTo>
                  <a:lnTo>
                    <a:pt x="233" y="1602"/>
                  </a:lnTo>
                  <a:lnTo>
                    <a:pt x="236" y="1606"/>
                  </a:lnTo>
                  <a:lnTo>
                    <a:pt x="238" y="1609"/>
                  </a:lnTo>
                  <a:lnTo>
                    <a:pt x="238" y="1609"/>
                  </a:lnTo>
                  <a:lnTo>
                    <a:pt x="247" y="1619"/>
                  </a:lnTo>
                  <a:lnTo>
                    <a:pt x="247" y="1619"/>
                  </a:lnTo>
                  <a:lnTo>
                    <a:pt x="249" y="1622"/>
                  </a:lnTo>
                  <a:lnTo>
                    <a:pt x="250" y="1627"/>
                  </a:lnTo>
                  <a:lnTo>
                    <a:pt x="250" y="1632"/>
                  </a:lnTo>
                  <a:lnTo>
                    <a:pt x="249" y="1637"/>
                  </a:lnTo>
                  <a:lnTo>
                    <a:pt x="249" y="1637"/>
                  </a:lnTo>
                  <a:lnTo>
                    <a:pt x="244" y="1658"/>
                  </a:lnTo>
                  <a:lnTo>
                    <a:pt x="244" y="1658"/>
                  </a:lnTo>
                  <a:lnTo>
                    <a:pt x="239" y="1687"/>
                  </a:lnTo>
                  <a:lnTo>
                    <a:pt x="239" y="1687"/>
                  </a:lnTo>
                  <a:lnTo>
                    <a:pt x="239" y="1709"/>
                  </a:lnTo>
                  <a:lnTo>
                    <a:pt x="239" y="1709"/>
                  </a:lnTo>
                  <a:lnTo>
                    <a:pt x="239" y="1715"/>
                  </a:lnTo>
                  <a:lnTo>
                    <a:pt x="241" y="1721"/>
                  </a:lnTo>
                  <a:lnTo>
                    <a:pt x="241" y="1721"/>
                  </a:lnTo>
                  <a:lnTo>
                    <a:pt x="242" y="1725"/>
                  </a:lnTo>
                  <a:lnTo>
                    <a:pt x="244" y="1728"/>
                  </a:lnTo>
                  <a:lnTo>
                    <a:pt x="244" y="1728"/>
                  </a:lnTo>
                  <a:lnTo>
                    <a:pt x="259" y="1733"/>
                  </a:lnTo>
                  <a:lnTo>
                    <a:pt x="274" y="1738"/>
                  </a:lnTo>
                  <a:lnTo>
                    <a:pt x="274" y="1738"/>
                  </a:lnTo>
                  <a:lnTo>
                    <a:pt x="285" y="1740"/>
                  </a:lnTo>
                  <a:lnTo>
                    <a:pt x="298" y="1741"/>
                  </a:lnTo>
                  <a:lnTo>
                    <a:pt x="298" y="1741"/>
                  </a:lnTo>
                  <a:lnTo>
                    <a:pt x="300" y="1741"/>
                  </a:lnTo>
                  <a:lnTo>
                    <a:pt x="300" y="1741"/>
                  </a:lnTo>
                  <a:lnTo>
                    <a:pt x="303" y="1726"/>
                  </a:lnTo>
                  <a:lnTo>
                    <a:pt x="303" y="1726"/>
                  </a:lnTo>
                  <a:lnTo>
                    <a:pt x="332" y="1746"/>
                  </a:lnTo>
                  <a:lnTo>
                    <a:pt x="332" y="1746"/>
                  </a:lnTo>
                  <a:lnTo>
                    <a:pt x="342" y="1752"/>
                  </a:lnTo>
                  <a:lnTo>
                    <a:pt x="352" y="1759"/>
                  </a:lnTo>
                  <a:lnTo>
                    <a:pt x="362" y="1762"/>
                  </a:lnTo>
                  <a:lnTo>
                    <a:pt x="373" y="1766"/>
                  </a:lnTo>
                  <a:lnTo>
                    <a:pt x="373" y="1766"/>
                  </a:lnTo>
                  <a:lnTo>
                    <a:pt x="390" y="1771"/>
                  </a:lnTo>
                  <a:lnTo>
                    <a:pt x="407" y="1773"/>
                  </a:lnTo>
                  <a:lnTo>
                    <a:pt x="407" y="1773"/>
                  </a:lnTo>
                  <a:lnTo>
                    <a:pt x="423" y="1775"/>
                  </a:lnTo>
                  <a:lnTo>
                    <a:pt x="439" y="1773"/>
                  </a:lnTo>
                  <a:lnTo>
                    <a:pt x="439" y="1773"/>
                  </a:lnTo>
                  <a:lnTo>
                    <a:pt x="452" y="1772"/>
                  </a:lnTo>
                  <a:lnTo>
                    <a:pt x="467" y="1771"/>
                  </a:lnTo>
                  <a:lnTo>
                    <a:pt x="467" y="1771"/>
                  </a:lnTo>
                  <a:lnTo>
                    <a:pt x="475" y="1769"/>
                  </a:lnTo>
                  <a:lnTo>
                    <a:pt x="481" y="1765"/>
                  </a:lnTo>
                  <a:lnTo>
                    <a:pt x="487" y="1761"/>
                  </a:lnTo>
                  <a:lnTo>
                    <a:pt x="493" y="1756"/>
                  </a:lnTo>
                  <a:lnTo>
                    <a:pt x="493" y="1756"/>
                  </a:lnTo>
                  <a:lnTo>
                    <a:pt x="497" y="1752"/>
                  </a:lnTo>
                  <a:lnTo>
                    <a:pt x="497" y="1749"/>
                  </a:lnTo>
                  <a:lnTo>
                    <a:pt x="496" y="1746"/>
                  </a:lnTo>
                  <a:lnTo>
                    <a:pt x="492" y="1744"/>
                  </a:lnTo>
                  <a:lnTo>
                    <a:pt x="492" y="1744"/>
                  </a:lnTo>
                  <a:lnTo>
                    <a:pt x="491" y="1739"/>
                  </a:lnTo>
                  <a:lnTo>
                    <a:pt x="490" y="1734"/>
                  </a:lnTo>
                  <a:lnTo>
                    <a:pt x="486" y="1730"/>
                  </a:lnTo>
                  <a:lnTo>
                    <a:pt x="481" y="1728"/>
                  </a:lnTo>
                  <a:lnTo>
                    <a:pt x="481" y="1728"/>
                  </a:lnTo>
                  <a:lnTo>
                    <a:pt x="474" y="1724"/>
                  </a:lnTo>
                  <a:lnTo>
                    <a:pt x="465" y="1721"/>
                  </a:lnTo>
                  <a:lnTo>
                    <a:pt x="447" y="1720"/>
                  </a:lnTo>
                  <a:lnTo>
                    <a:pt x="447" y="1720"/>
                  </a:lnTo>
                  <a:lnTo>
                    <a:pt x="439" y="1718"/>
                  </a:lnTo>
                  <a:lnTo>
                    <a:pt x="430" y="1714"/>
                  </a:lnTo>
                  <a:lnTo>
                    <a:pt x="430" y="1714"/>
                  </a:lnTo>
                  <a:lnTo>
                    <a:pt x="402" y="1700"/>
                  </a:lnTo>
                  <a:lnTo>
                    <a:pt x="402" y="1700"/>
                  </a:lnTo>
                  <a:lnTo>
                    <a:pt x="390" y="1694"/>
                  </a:lnTo>
                  <a:lnTo>
                    <a:pt x="381" y="1685"/>
                  </a:lnTo>
                  <a:lnTo>
                    <a:pt x="372" y="1676"/>
                  </a:lnTo>
                  <a:lnTo>
                    <a:pt x="366" y="1664"/>
                  </a:lnTo>
                  <a:lnTo>
                    <a:pt x="366" y="1664"/>
                  </a:lnTo>
                  <a:lnTo>
                    <a:pt x="363" y="1659"/>
                  </a:lnTo>
                  <a:lnTo>
                    <a:pt x="362" y="1657"/>
                  </a:lnTo>
                  <a:lnTo>
                    <a:pt x="362" y="1654"/>
                  </a:lnTo>
                  <a:lnTo>
                    <a:pt x="362" y="1654"/>
                  </a:lnTo>
                  <a:lnTo>
                    <a:pt x="362" y="1651"/>
                  </a:lnTo>
                  <a:lnTo>
                    <a:pt x="362" y="1648"/>
                  </a:lnTo>
                  <a:lnTo>
                    <a:pt x="358" y="1642"/>
                  </a:lnTo>
                  <a:lnTo>
                    <a:pt x="358" y="1642"/>
                  </a:lnTo>
                  <a:lnTo>
                    <a:pt x="356" y="1636"/>
                  </a:lnTo>
                  <a:lnTo>
                    <a:pt x="355" y="1630"/>
                  </a:lnTo>
                  <a:lnTo>
                    <a:pt x="351" y="1617"/>
                  </a:lnTo>
                  <a:lnTo>
                    <a:pt x="351" y="1617"/>
                  </a:lnTo>
                  <a:lnTo>
                    <a:pt x="347" y="1602"/>
                  </a:lnTo>
                  <a:lnTo>
                    <a:pt x="347" y="1602"/>
                  </a:lnTo>
                  <a:lnTo>
                    <a:pt x="353" y="1599"/>
                  </a:lnTo>
                  <a:lnTo>
                    <a:pt x="353" y="1599"/>
                  </a:lnTo>
                  <a:lnTo>
                    <a:pt x="356" y="1596"/>
                  </a:lnTo>
                  <a:lnTo>
                    <a:pt x="357" y="1593"/>
                  </a:lnTo>
                  <a:lnTo>
                    <a:pt x="357" y="1589"/>
                  </a:lnTo>
                  <a:lnTo>
                    <a:pt x="356" y="1585"/>
                  </a:lnTo>
                  <a:lnTo>
                    <a:pt x="356" y="1585"/>
                  </a:lnTo>
                  <a:lnTo>
                    <a:pt x="346" y="1564"/>
                  </a:lnTo>
                  <a:lnTo>
                    <a:pt x="346" y="1564"/>
                  </a:lnTo>
                  <a:lnTo>
                    <a:pt x="345" y="1562"/>
                  </a:lnTo>
                  <a:lnTo>
                    <a:pt x="345" y="1559"/>
                  </a:lnTo>
                  <a:lnTo>
                    <a:pt x="345" y="1559"/>
                  </a:lnTo>
                  <a:lnTo>
                    <a:pt x="352" y="1544"/>
                  </a:lnTo>
                  <a:lnTo>
                    <a:pt x="358" y="1528"/>
                  </a:lnTo>
                  <a:lnTo>
                    <a:pt x="371" y="1497"/>
                  </a:lnTo>
                  <a:lnTo>
                    <a:pt x="371" y="1497"/>
                  </a:lnTo>
                  <a:lnTo>
                    <a:pt x="376" y="1480"/>
                  </a:lnTo>
                  <a:lnTo>
                    <a:pt x="381" y="1462"/>
                  </a:lnTo>
                  <a:lnTo>
                    <a:pt x="381" y="1462"/>
                  </a:lnTo>
                  <a:lnTo>
                    <a:pt x="382" y="1454"/>
                  </a:lnTo>
                  <a:lnTo>
                    <a:pt x="381" y="1446"/>
                  </a:lnTo>
                  <a:lnTo>
                    <a:pt x="381" y="1446"/>
                  </a:lnTo>
                  <a:lnTo>
                    <a:pt x="382" y="1438"/>
                  </a:lnTo>
                  <a:lnTo>
                    <a:pt x="382" y="1430"/>
                  </a:lnTo>
                  <a:lnTo>
                    <a:pt x="384" y="1415"/>
                  </a:lnTo>
                  <a:lnTo>
                    <a:pt x="384" y="1415"/>
                  </a:lnTo>
                  <a:lnTo>
                    <a:pt x="389" y="1386"/>
                  </a:lnTo>
                  <a:lnTo>
                    <a:pt x="389" y="1386"/>
                  </a:lnTo>
                  <a:lnTo>
                    <a:pt x="393" y="1359"/>
                  </a:lnTo>
                  <a:lnTo>
                    <a:pt x="393" y="1359"/>
                  </a:lnTo>
                  <a:lnTo>
                    <a:pt x="395" y="1343"/>
                  </a:lnTo>
                  <a:lnTo>
                    <a:pt x="395" y="1343"/>
                  </a:lnTo>
                  <a:lnTo>
                    <a:pt x="398" y="1304"/>
                  </a:lnTo>
                  <a:lnTo>
                    <a:pt x="398" y="1304"/>
                  </a:lnTo>
                  <a:lnTo>
                    <a:pt x="399" y="1289"/>
                  </a:lnTo>
                  <a:lnTo>
                    <a:pt x="399" y="1289"/>
                  </a:lnTo>
                  <a:lnTo>
                    <a:pt x="405" y="1244"/>
                  </a:lnTo>
                  <a:lnTo>
                    <a:pt x="405" y="1244"/>
                  </a:lnTo>
                  <a:lnTo>
                    <a:pt x="412" y="1203"/>
                  </a:lnTo>
                  <a:lnTo>
                    <a:pt x="412" y="1203"/>
                  </a:lnTo>
                  <a:lnTo>
                    <a:pt x="419" y="1170"/>
                  </a:lnTo>
                  <a:lnTo>
                    <a:pt x="419" y="1170"/>
                  </a:lnTo>
                  <a:lnTo>
                    <a:pt x="424" y="1138"/>
                  </a:lnTo>
                  <a:lnTo>
                    <a:pt x="424" y="1138"/>
                  </a:lnTo>
                  <a:lnTo>
                    <a:pt x="430" y="1102"/>
                  </a:lnTo>
                  <a:lnTo>
                    <a:pt x="430" y="1102"/>
                  </a:lnTo>
                  <a:lnTo>
                    <a:pt x="436" y="1074"/>
                  </a:lnTo>
                  <a:lnTo>
                    <a:pt x="436" y="1074"/>
                  </a:lnTo>
                  <a:lnTo>
                    <a:pt x="444" y="1038"/>
                  </a:lnTo>
                  <a:lnTo>
                    <a:pt x="444" y="1038"/>
                  </a:lnTo>
                  <a:lnTo>
                    <a:pt x="445" y="1026"/>
                  </a:lnTo>
                  <a:lnTo>
                    <a:pt x="446" y="1014"/>
                  </a:lnTo>
                  <a:lnTo>
                    <a:pt x="446" y="1014"/>
                  </a:lnTo>
                  <a:lnTo>
                    <a:pt x="447" y="999"/>
                  </a:lnTo>
                  <a:lnTo>
                    <a:pt x="447" y="999"/>
                  </a:lnTo>
                  <a:lnTo>
                    <a:pt x="452" y="1000"/>
                  </a:lnTo>
                  <a:lnTo>
                    <a:pt x="459" y="999"/>
                  </a:lnTo>
                  <a:lnTo>
                    <a:pt x="467" y="994"/>
                  </a:lnTo>
                  <a:lnTo>
                    <a:pt x="467" y="994"/>
                  </a:lnTo>
                  <a:lnTo>
                    <a:pt x="480" y="986"/>
                  </a:lnTo>
                  <a:lnTo>
                    <a:pt x="492" y="979"/>
                  </a:lnTo>
                  <a:lnTo>
                    <a:pt x="492" y="979"/>
                  </a:lnTo>
                  <a:lnTo>
                    <a:pt x="496" y="975"/>
                  </a:lnTo>
                  <a:lnTo>
                    <a:pt x="497" y="973"/>
                  </a:lnTo>
                  <a:lnTo>
                    <a:pt x="497" y="968"/>
                  </a:lnTo>
                  <a:lnTo>
                    <a:pt x="496" y="964"/>
                  </a:lnTo>
                  <a:lnTo>
                    <a:pt x="496" y="964"/>
                  </a:lnTo>
                  <a:lnTo>
                    <a:pt x="492" y="949"/>
                  </a:lnTo>
                  <a:lnTo>
                    <a:pt x="488" y="936"/>
                  </a:lnTo>
                  <a:lnTo>
                    <a:pt x="488" y="936"/>
                  </a:lnTo>
                  <a:lnTo>
                    <a:pt x="485" y="919"/>
                  </a:lnTo>
                  <a:lnTo>
                    <a:pt x="485" y="919"/>
                  </a:lnTo>
                  <a:lnTo>
                    <a:pt x="485" y="913"/>
                  </a:lnTo>
                  <a:lnTo>
                    <a:pt x="485" y="908"/>
                  </a:lnTo>
                  <a:lnTo>
                    <a:pt x="485" y="908"/>
                  </a:lnTo>
                  <a:lnTo>
                    <a:pt x="476" y="865"/>
                  </a:lnTo>
                  <a:lnTo>
                    <a:pt x="476" y="865"/>
                  </a:lnTo>
                  <a:lnTo>
                    <a:pt x="470" y="824"/>
                  </a:lnTo>
                  <a:lnTo>
                    <a:pt x="470" y="824"/>
                  </a:lnTo>
                  <a:lnTo>
                    <a:pt x="465" y="794"/>
                  </a:lnTo>
                  <a:lnTo>
                    <a:pt x="465" y="794"/>
                  </a:lnTo>
                  <a:lnTo>
                    <a:pt x="464" y="781"/>
                  </a:lnTo>
                  <a:lnTo>
                    <a:pt x="464" y="781"/>
                  </a:lnTo>
                  <a:lnTo>
                    <a:pt x="461" y="748"/>
                  </a:lnTo>
                  <a:lnTo>
                    <a:pt x="461" y="748"/>
                  </a:lnTo>
                  <a:lnTo>
                    <a:pt x="457" y="722"/>
                  </a:lnTo>
                  <a:lnTo>
                    <a:pt x="457" y="722"/>
                  </a:lnTo>
                  <a:lnTo>
                    <a:pt x="454" y="699"/>
                  </a:lnTo>
                  <a:lnTo>
                    <a:pt x="454" y="699"/>
                  </a:lnTo>
                  <a:lnTo>
                    <a:pt x="449" y="673"/>
                  </a:lnTo>
                  <a:lnTo>
                    <a:pt x="449" y="673"/>
                  </a:lnTo>
                  <a:lnTo>
                    <a:pt x="445" y="637"/>
                  </a:lnTo>
                  <a:lnTo>
                    <a:pt x="445" y="637"/>
                  </a:lnTo>
                  <a:lnTo>
                    <a:pt x="443" y="612"/>
                  </a:lnTo>
                  <a:lnTo>
                    <a:pt x="441" y="589"/>
                  </a:lnTo>
                  <a:lnTo>
                    <a:pt x="441" y="589"/>
                  </a:lnTo>
                  <a:lnTo>
                    <a:pt x="443" y="574"/>
                  </a:lnTo>
                  <a:lnTo>
                    <a:pt x="444" y="560"/>
                  </a:lnTo>
                  <a:lnTo>
                    <a:pt x="444" y="560"/>
                  </a:lnTo>
                  <a:lnTo>
                    <a:pt x="444" y="530"/>
                  </a:lnTo>
                  <a:lnTo>
                    <a:pt x="444" y="530"/>
                  </a:lnTo>
                  <a:lnTo>
                    <a:pt x="446" y="487"/>
                  </a:lnTo>
                  <a:lnTo>
                    <a:pt x="446" y="487"/>
                  </a:lnTo>
                  <a:lnTo>
                    <a:pt x="450" y="447"/>
                  </a:lnTo>
                  <a:lnTo>
                    <a:pt x="450" y="447"/>
                  </a:lnTo>
                  <a:lnTo>
                    <a:pt x="451" y="435"/>
                  </a:lnTo>
                  <a:lnTo>
                    <a:pt x="450" y="421"/>
                  </a:lnTo>
                  <a:lnTo>
                    <a:pt x="450" y="421"/>
                  </a:lnTo>
                  <a:lnTo>
                    <a:pt x="449" y="414"/>
                  </a:lnTo>
                  <a:lnTo>
                    <a:pt x="447" y="406"/>
                  </a:lnTo>
                  <a:lnTo>
                    <a:pt x="443" y="400"/>
                  </a:lnTo>
                  <a:lnTo>
                    <a:pt x="440" y="398"/>
                  </a:lnTo>
                  <a:lnTo>
                    <a:pt x="436" y="396"/>
                  </a:lnTo>
                  <a:lnTo>
                    <a:pt x="436" y="396"/>
                  </a:lnTo>
                  <a:lnTo>
                    <a:pt x="429" y="391"/>
                  </a:lnTo>
                  <a:lnTo>
                    <a:pt x="423" y="385"/>
                  </a:lnTo>
                  <a:lnTo>
                    <a:pt x="409" y="374"/>
                  </a:lnTo>
                  <a:lnTo>
                    <a:pt x="409" y="374"/>
                  </a:lnTo>
                  <a:lnTo>
                    <a:pt x="393" y="362"/>
                  </a:lnTo>
                  <a:lnTo>
                    <a:pt x="393" y="362"/>
                  </a:lnTo>
                  <a:lnTo>
                    <a:pt x="382" y="354"/>
                  </a:lnTo>
                  <a:lnTo>
                    <a:pt x="372" y="346"/>
                  </a:lnTo>
                  <a:lnTo>
                    <a:pt x="372" y="346"/>
                  </a:lnTo>
                  <a:lnTo>
                    <a:pt x="367" y="341"/>
                  </a:lnTo>
                  <a:lnTo>
                    <a:pt x="362" y="334"/>
                  </a:lnTo>
                  <a:lnTo>
                    <a:pt x="362" y="334"/>
                  </a:lnTo>
                  <a:lnTo>
                    <a:pt x="361" y="333"/>
                  </a:lnTo>
                  <a:lnTo>
                    <a:pt x="360" y="332"/>
                  </a:lnTo>
                  <a:lnTo>
                    <a:pt x="360" y="332"/>
                  </a:lnTo>
                  <a:lnTo>
                    <a:pt x="361" y="336"/>
                  </a:lnTo>
                  <a:lnTo>
                    <a:pt x="361" y="336"/>
                  </a:lnTo>
                  <a:lnTo>
                    <a:pt x="369" y="360"/>
                  </a:lnTo>
                  <a:lnTo>
                    <a:pt x="379" y="386"/>
                  </a:lnTo>
                  <a:lnTo>
                    <a:pt x="387" y="411"/>
                  </a:lnTo>
                  <a:lnTo>
                    <a:pt x="393" y="437"/>
                  </a:lnTo>
                  <a:lnTo>
                    <a:pt x="393" y="437"/>
                  </a:lnTo>
                  <a:lnTo>
                    <a:pt x="398" y="461"/>
                  </a:lnTo>
                  <a:lnTo>
                    <a:pt x="402" y="484"/>
                  </a:lnTo>
                  <a:lnTo>
                    <a:pt x="407" y="530"/>
                  </a:lnTo>
                  <a:lnTo>
                    <a:pt x="407" y="530"/>
                  </a:lnTo>
                  <a:lnTo>
                    <a:pt x="414" y="603"/>
                  </a:lnTo>
                  <a:lnTo>
                    <a:pt x="420" y="677"/>
                  </a:lnTo>
                  <a:lnTo>
                    <a:pt x="420" y="677"/>
                  </a:lnTo>
                  <a:lnTo>
                    <a:pt x="423" y="701"/>
                  </a:lnTo>
                  <a:lnTo>
                    <a:pt x="425" y="726"/>
                  </a:lnTo>
                  <a:lnTo>
                    <a:pt x="435" y="776"/>
                  </a:lnTo>
                  <a:lnTo>
                    <a:pt x="435" y="776"/>
                  </a:lnTo>
                  <a:lnTo>
                    <a:pt x="436" y="781"/>
                  </a:lnTo>
                  <a:lnTo>
                    <a:pt x="435" y="786"/>
                  </a:lnTo>
                  <a:lnTo>
                    <a:pt x="433" y="797"/>
                  </a:lnTo>
                  <a:lnTo>
                    <a:pt x="433" y="797"/>
                  </a:lnTo>
                  <a:lnTo>
                    <a:pt x="430" y="798"/>
                  </a:lnTo>
                  <a:lnTo>
                    <a:pt x="428" y="798"/>
                  </a:lnTo>
                  <a:lnTo>
                    <a:pt x="428" y="798"/>
                  </a:lnTo>
                  <a:lnTo>
                    <a:pt x="390" y="796"/>
                  </a:lnTo>
                  <a:lnTo>
                    <a:pt x="390" y="796"/>
                  </a:lnTo>
                  <a:lnTo>
                    <a:pt x="371" y="794"/>
                  </a:lnTo>
                  <a:lnTo>
                    <a:pt x="371" y="794"/>
                  </a:lnTo>
                  <a:lnTo>
                    <a:pt x="368" y="793"/>
                  </a:lnTo>
                  <a:lnTo>
                    <a:pt x="367" y="791"/>
                  </a:lnTo>
                  <a:lnTo>
                    <a:pt x="367" y="791"/>
                  </a:lnTo>
                  <a:lnTo>
                    <a:pt x="366" y="743"/>
                  </a:lnTo>
                  <a:lnTo>
                    <a:pt x="366" y="743"/>
                  </a:lnTo>
                  <a:lnTo>
                    <a:pt x="367" y="741"/>
                  </a:lnTo>
                  <a:lnTo>
                    <a:pt x="367" y="741"/>
                  </a:lnTo>
                  <a:lnTo>
                    <a:pt x="371" y="745"/>
                  </a:lnTo>
                  <a:lnTo>
                    <a:pt x="371" y="745"/>
                  </a:lnTo>
                  <a:lnTo>
                    <a:pt x="386" y="760"/>
                  </a:lnTo>
                  <a:lnTo>
                    <a:pt x="386" y="760"/>
                  </a:lnTo>
                  <a:lnTo>
                    <a:pt x="389" y="762"/>
                  </a:lnTo>
                  <a:lnTo>
                    <a:pt x="390" y="761"/>
                  </a:lnTo>
                  <a:lnTo>
                    <a:pt x="392" y="760"/>
                  </a:lnTo>
                  <a:lnTo>
                    <a:pt x="392" y="760"/>
                  </a:lnTo>
                  <a:lnTo>
                    <a:pt x="414" y="725"/>
                  </a:lnTo>
                  <a:lnTo>
                    <a:pt x="414" y="725"/>
                  </a:lnTo>
                  <a:lnTo>
                    <a:pt x="414" y="722"/>
                  </a:lnTo>
                  <a:lnTo>
                    <a:pt x="414" y="719"/>
                  </a:lnTo>
                  <a:lnTo>
                    <a:pt x="414" y="719"/>
                  </a:lnTo>
                  <a:lnTo>
                    <a:pt x="398" y="641"/>
                  </a:lnTo>
                  <a:lnTo>
                    <a:pt x="398" y="641"/>
                  </a:lnTo>
                  <a:lnTo>
                    <a:pt x="395" y="623"/>
                  </a:lnTo>
                  <a:lnTo>
                    <a:pt x="393" y="605"/>
                  </a:lnTo>
                  <a:lnTo>
                    <a:pt x="392" y="570"/>
                  </a:lnTo>
                  <a:lnTo>
                    <a:pt x="392" y="570"/>
                  </a:lnTo>
                  <a:lnTo>
                    <a:pt x="382" y="456"/>
                  </a:lnTo>
                  <a:lnTo>
                    <a:pt x="382" y="456"/>
                  </a:lnTo>
                  <a:lnTo>
                    <a:pt x="381" y="450"/>
                  </a:lnTo>
                  <a:lnTo>
                    <a:pt x="379" y="443"/>
                  </a:lnTo>
                  <a:lnTo>
                    <a:pt x="379" y="443"/>
                  </a:lnTo>
                  <a:lnTo>
                    <a:pt x="362" y="388"/>
                  </a:lnTo>
                  <a:lnTo>
                    <a:pt x="362" y="388"/>
                  </a:lnTo>
                  <a:lnTo>
                    <a:pt x="353" y="362"/>
                  </a:lnTo>
                  <a:lnTo>
                    <a:pt x="351" y="348"/>
                  </a:lnTo>
                  <a:lnTo>
                    <a:pt x="348" y="334"/>
                  </a:lnTo>
                  <a:lnTo>
                    <a:pt x="348" y="334"/>
                  </a:lnTo>
                  <a:lnTo>
                    <a:pt x="348" y="331"/>
                  </a:lnTo>
                  <a:lnTo>
                    <a:pt x="346" y="327"/>
                  </a:lnTo>
                  <a:lnTo>
                    <a:pt x="342" y="322"/>
                  </a:lnTo>
                  <a:lnTo>
                    <a:pt x="337" y="318"/>
                  </a:lnTo>
                  <a:lnTo>
                    <a:pt x="331" y="315"/>
                  </a:lnTo>
                  <a:lnTo>
                    <a:pt x="331" y="315"/>
                  </a:lnTo>
                  <a:lnTo>
                    <a:pt x="327" y="315"/>
                  </a:lnTo>
                  <a:lnTo>
                    <a:pt x="327" y="315"/>
                  </a:lnTo>
                  <a:lnTo>
                    <a:pt x="340" y="293"/>
                  </a:lnTo>
                  <a:lnTo>
                    <a:pt x="340" y="293"/>
                  </a:lnTo>
                  <a:lnTo>
                    <a:pt x="342" y="290"/>
                  </a:lnTo>
                  <a:lnTo>
                    <a:pt x="343" y="285"/>
                  </a:lnTo>
                  <a:lnTo>
                    <a:pt x="343" y="285"/>
                  </a:lnTo>
                  <a:lnTo>
                    <a:pt x="346" y="271"/>
                  </a:lnTo>
                  <a:lnTo>
                    <a:pt x="350" y="258"/>
                  </a:lnTo>
                  <a:lnTo>
                    <a:pt x="350" y="258"/>
                  </a:lnTo>
                  <a:lnTo>
                    <a:pt x="352" y="251"/>
                  </a:lnTo>
                  <a:lnTo>
                    <a:pt x="357" y="245"/>
                  </a:lnTo>
                  <a:lnTo>
                    <a:pt x="357" y="245"/>
                  </a:lnTo>
                  <a:lnTo>
                    <a:pt x="363" y="236"/>
                  </a:lnTo>
                  <a:lnTo>
                    <a:pt x="368" y="227"/>
                  </a:lnTo>
                  <a:lnTo>
                    <a:pt x="372" y="217"/>
                  </a:lnTo>
                  <a:lnTo>
                    <a:pt x="374" y="205"/>
                  </a:lnTo>
                  <a:lnTo>
                    <a:pt x="374" y="205"/>
                  </a:lnTo>
                  <a:lnTo>
                    <a:pt x="376" y="204"/>
                  </a:lnTo>
                  <a:lnTo>
                    <a:pt x="376" y="204"/>
                  </a:lnTo>
                  <a:lnTo>
                    <a:pt x="378" y="202"/>
                  </a:lnTo>
                  <a:lnTo>
                    <a:pt x="379" y="198"/>
                  </a:lnTo>
                  <a:lnTo>
                    <a:pt x="382" y="191"/>
                  </a:lnTo>
                  <a:lnTo>
                    <a:pt x="382" y="191"/>
                  </a:lnTo>
                  <a:lnTo>
                    <a:pt x="386" y="182"/>
                  </a:lnTo>
                  <a:lnTo>
                    <a:pt x="387" y="173"/>
                  </a:lnTo>
                  <a:lnTo>
                    <a:pt x="389" y="155"/>
                  </a:lnTo>
                  <a:lnTo>
                    <a:pt x="389" y="155"/>
                  </a:lnTo>
                  <a:lnTo>
                    <a:pt x="389" y="144"/>
                  </a:lnTo>
                  <a:lnTo>
                    <a:pt x="389" y="144"/>
                  </a:lnTo>
                  <a:lnTo>
                    <a:pt x="390" y="129"/>
                  </a:lnTo>
                  <a:lnTo>
                    <a:pt x="390" y="129"/>
                  </a:lnTo>
                  <a:lnTo>
                    <a:pt x="389" y="110"/>
                  </a:lnTo>
                  <a:lnTo>
                    <a:pt x="389" y="110"/>
                  </a:lnTo>
                  <a:lnTo>
                    <a:pt x="389" y="105"/>
                  </a:lnTo>
                  <a:lnTo>
                    <a:pt x="389" y="105"/>
                  </a:lnTo>
                  <a:lnTo>
                    <a:pt x="393" y="106"/>
                  </a:lnTo>
                  <a:lnTo>
                    <a:pt x="393" y="106"/>
                  </a:lnTo>
                  <a:lnTo>
                    <a:pt x="393" y="103"/>
                  </a:lnTo>
                  <a:lnTo>
                    <a:pt x="393" y="103"/>
                  </a:lnTo>
                  <a:lnTo>
                    <a:pt x="392" y="96"/>
                  </a:lnTo>
                  <a:lnTo>
                    <a:pt x="392" y="96"/>
                  </a:lnTo>
                  <a:lnTo>
                    <a:pt x="394" y="95"/>
                  </a:lnTo>
                  <a:lnTo>
                    <a:pt x="394" y="95"/>
                  </a:lnTo>
                  <a:lnTo>
                    <a:pt x="392" y="88"/>
                  </a:lnTo>
                  <a:lnTo>
                    <a:pt x="392" y="88"/>
                  </a:lnTo>
                  <a:lnTo>
                    <a:pt x="392" y="86"/>
                  </a:lnTo>
                  <a:lnTo>
                    <a:pt x="392" y="86"/>
                  </a:lnTo>
                  <a:lnTo>
                    <a:pt x="395" y="89"/>
                  </a:lnTo>
                  <a:lnTo>
                    <a:pt x="395" y="89"/>
                  </a:lnTo>
                  <a:lnTo>
                    <a:pt x="397" y="89"/>
                  </a:lnTo>
                  <a:lnTo>
                    <a:pt x="397" y="89"/>
                  </a:lnTo>
                  <a:lnTo>
                    <a:pt x="390" y="79"/>
                  </a:lnTo>
                  <a:lnTo>
                    <a:pt x="390" y="79"/>
                  </a:lnTo>
                  <a:lnTo>
                    <a:pt x="397" y="77"/>
                  </a:lnTo>
                  <a:lnTo>
                    <a:pt x="397" y="77"/>
                  </a:lnTo>
                  <a:lnTo>
                    <a:pt x="387" y="74"/>
                  </a:lnTo>
                  <a:lnTo>
                    <a:pt x="387" y="74"/>
                  </a:lnTo>
                  <a:lnTo>
                    <a:pt x="389" y="69"/>
                  </a:lnTo>
                  <a:lnTo>
                    <a:pt x="389" y="69"/>
                  </a:lnTo>
                  <a:lnTo>
                    <a:pt x="397" y="68"/>
                  </a:lnTo>
                  <a:lnTo>
                    <a:pt x="397" y="68"/>
                  </a:lnTo>
                  <a:lnTo>
                    <a:pt x="392" y="63"/>
                  </a:lnTo>
                  <a:lnTo>
                    <a:pt x="392" y="63"/>
                  </a:lnTo>
                  <a:lnTo>
                    <a:pt x="386" y="60"/>
                  </a:lnTo>
                  <a:lnTo>
                    <a:pt x="386" y="60"/>
                  </a:lnTo>
                  <a:lnTo>
                    <a:pt x="383" y="60"/>
                  </a:lnTo>
                  <a:lnTo>
                    <a:pt x="383" y="60"/>
                  </a:lnTo>
                  <a:lnTo>
                    <a:pt x="381" y="59"/>
                  </a:lnTo>
                  <a:lnTo>
                    <a:pt x="381" y="57"/>
                  </a:lnTo>
                  <a:lnTo>
                    <a:pt x="381" y="57"/>
                  </a:lnTo>
                  <a:lnTo>
                    <a:pt x="381" y="51"/>
                  </a:lnTo>
                  <a:lnTo>
                    <a:pt x="381" y="44"/>
                  </a:lnTo>
                  <a:lnTo>
                    <a:pt x="381" y="44"/>
                  </a:lnTo>
                  <a:lnTo>
                    <a:pt x="379" y="47"/>
                  </a:lnTo>
                  <a:lnTo>
                    <a:pt x="379" y="47"/>
                  </a:lnTo>
                  <a:lnTo>
                    <a:pt x="374" y="34"/>
                  </a:lnTo>
                  <a:lnTo>
                    <a:pt x="374" y="34"/>
                  </a:lnTo>
                  <a:lnTo>
                    <a:pt x="373" y="34"/>
                  </a:lnTo>
                  <a:lnTo>
                    <a:pt x="373" y="34"/>
                  </a:lnTo>
                  <a:lnTo>
                    <a:pt x="374" y="42"/>
                  </a:lnTo>
                  <a:lnTo>
                    <a:pt x="374" y="42"/>
                  </a:lnTo>
                  <a:lnTo>
                    <a:pt x="373" y="42"/>
                  </a:lnTo>
                  <a:lnTo>
                    <a:pt x="373" y="42"/>
                  </a:lnTo>
                  <a:lnTo>
                    <a:pt x="363" y="18"/>
                  </a:lnTo>
                  <a:lnTo>
                    <a:pt x="363" y="18"/>
                  </a:lnTo>
                  <a:lnTo>
                    <a:pt x="362" y="21"/>
                  </a:lnTo>
                  <a:lnTo>
                    <a:pt x="362" y="22"/>
                  </a:lnTo>
                  <a:lnTo>
                    <a:pt x="361" y="25"/>
                  </a:lnTo>
                  <a:lnTo>
                    <a:pt x="358" y="26"/>
                  </a:lnTo>
                  <a:lnTo>
                    <a:pt x="358" y="26"/>
                  </a:lnTo>
                  <a:lnTo>
                    <a:pt x="361" y="31"/>
                  </a:lnTo>
                  <a:lnTo>
                    <a:pt x="361" y="31"/>
                  </a:lnTo>
                  <a:lnTo>
                    <a:pt x="360" y="31"/>
                  </a:lnTo>
                  <a:lnTo>
                    <a:pt x="360" y="31"/>
                  </a:lnTo>
                  <a:lnTo>
                    <a:pt x="350" y="21"/>
                  </a:lnTo>
                  <a:lnTo>
                    <a:pt x="350" y="21"/>
                  </a:lnTo>
                  <a:lnTo>
                    <a:pt x="343" y="17"/>
                  </a:lnTo>
                  <a:lnTo>
                    <a:pt x="343" y="17"/>
                  </a:lnTo>
                  <a:lnTo>
                    <a:pt x="341" y="18"/>
                  </a:lnTo>
                  <a:lnTo>
                    <a:pt x="341" y="18"/>
                  </a:lnTo>
                  <a:lnTo>
                    <a:pt x="341" y="17"/>
                  </a:lnTo>
                  <a:lnTo>
                    <a:pt x="343" y="11"/>
                  </a:lnTo>
                  <a:lnTo>
                    <a:pt x="343" y="11"/>
                  </a:lnTo>
                  <a:lnTo>
                    <a:pt x="333" y="12"/>
                  </a:lnTo>
                  <a:lnTo>
                    <a:pt x="333" y="12"/>
                  </a:lnTo>
                  <a:lnTo>
                    <a:pt x="335" y="6"/>
                  </a:lnTo>
                  <a:lnTo>
                    <a:pt x="335" y="6"/>
                  </a:lnTo>
                  <a:lnTo>
                    <a:pt x="330" y="8"/>
                  </a:lnTo>
                  <a:lnTo>
                    <a:pt x="330" y="8"/>
                  </a:lnTo>
                  <a:lnTo>
                    <a:pt x="329" y="5"/>
                  </a:lnTo>
                  <a:lnTo>
                    <a:pt x="329" y="5"/>
                  </a:lnTo>
                  <a:lnTo>
                    <a:pt x="327" y="7"/>
                  </a:lnTo>
                  <a:lnTo>
                    <a:pt x="327" y="7"/>
                  </a:lnTo>
                  <a:lnTo>
                    <a:pt x="327" y="8"/>
                  </a:lnTo>
                  <a:lnTo>
                    <a:pt x="327" y="8"/>
                  </a:lnTo>
                  <a:lnTo>
                    <a:pt x="327" y="11"/>
                  </a:lnTo>
                  <a:lnTo>
                    <a:pt x="327" y="11"/>
                  </a:lnTo>
                  <a:lnTo>
                    <a:pt x="324" y="11"/>
                  </a:lnTo>
                  <a:lnTo>
                    <a:pt x="321" y="11"/>
                  </a:lnTo>
                  <a:lnTo>
                    <a:pt x="321" y="11"/>
                  </a:lnTo>
                  <a:lnTo>
                    <a:pt x="320" y="8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0" y="7"/>
                  </a:lnTo>
                  <a:lnTo>
                    <a:pt x="320" y="6"/>
                  </a:lnTo>
                  <a:lnTo>
                    <a:pt x="320" y="6"/>
                  </a:lnTo>
                  <a:lnTo>
                    <a:pt x="320" y="3"/>
                  </a:lnTo>
                  <a:lnTo>
                    <a:pt x="320" y="3"/>
                  </a:lnTo>
                  <a:lnTo>
                    <a:pt x="320" y="3"/>
                  </a:lnTo>
                  <a:lnTo>
                    <a:pt x="320" y="3"/>
                  </a:lnTo>
                  <a:lnTo>
                    <a:pt x="315" y="10"/>
                  </a:lnTo>
                  <a:lnTo>
                    <a:pt x="315" y="10"/>
                  </a:lnTo>
                  <a:lnTo>
                    <a:pt x="311" y="5"/>
                  </a:lnTo>
                  <a:lnTo>
                    <a:pt x="311" y="5"/>
                  </a:lnTo>
                  <a:lnTo>
                    <a:pt x="309" y="5"/>
                  </a:lnTo>
                  <a:lnTo>
                    <a:pt x="309" y="5"/>
                  </a:lnTo>
                  <a:lnTo>
                    <a:pt x="311" y="2"/>
                  </a:lnTo>
                  <a:lnTo>
                    <a:pt x="312" y="1"/>
                  </a:lnTo>
                  <a:lnTo>
                    <a:pt x="312" y="1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0" y="1"/>
                  </a:lnTo>
                  <a:lnTo>
                    <a:pt x="307" y="2"/>
                  </a:lnTo>
                  <a:lnTo>
                    <a:pt x="307" y="2"/>
                  </a:lnTo>
                  <a:lnTo>
                    <a:pt x="303" y="8"/>
                  </a:lnTo>
                  <a:lnTo>
                    <a:pt x="303" y="8"/>
                  </a:lnTo>
                  <a:lnTo>
                    <a:pt x="301" y="11"/>
                  </a:lnTo>
                  <a:lnTo>
                    <a:pt x="299" y="11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91" y="7"/>
                  </a:lnTo>
                  <a:lnTo>
                    <a:pt x="291" y="7"/>
                  </a:lnTo>
                  <a:lnTo>
                    <a:pt x="294" y="1"/>
                  </a:lnTo>
                  <a:lnTo>
                    <a:pt x="294" y="1"/>
                  </a:lnTo>
                  <a:lnTo>
                    <a:pt x="293" y="2"/>
                  </a:lnTo>
                  <a:lnTo>
                    <a:pt x="291" y="5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9" y="10"/>
                  </a:lnTo>
                  <a:lnTo>
                    <a:pt x="288" y="15"/>
                  </a:lnTo>
                  <a:lnTo>
                    <a:pt x="285" y="18"/>
                  </a:lnTo>
                  <a:lnTo>
                    <a:pt x="281" y="21"/>
                  </a:lnTo>
                  <a:lnTo>
                    <a:pt x="275" y="22"/>
                  </a:lnTo>
                  <a:lnTo>
                    <a:pt x="275" y="22"/>
                  </a:lnTo>
                  <a:lnTo>
                    <a:pt x="278" y="18"/>
                  </a:lnTo>
                  <a:lnTo>
                    <a:pt x="278" y="18"/>
                  </a:lnTo>
                  <a:lnTo>
                    <a:pt x="274" y="21"/>
                  </a:lnTo>
                  <a:lnTo>
                    <a:pt x="274" y="21"/>
                  </a:lnTo>
                  <a:lnTo>
                    <a:pt x="274" y="21"/>
                  </a:lnTo>
                  <a:lnTo>
                    <a:pt x="274" y="21"/>
                  </a:lnTo>
                  <a:lnTo>
                    <a:pt x="272" y="25"/>
                  </a:lnTo>
                  <a:lnTo>
                    <a:pt x="272" y="25"/>
                  </a:lnTo>
                  <a:lnTo>
                    <a:pt x="268" y="28"/>
                  </a:lnTo>
                  <a:lnTo>
                    <a:pt x="268" y="28"/>
                  </a:lnTo>
                  <a:lnTo>
                    <a:pt x="254" y="34"/>
                  </a:lnTo>
                  <a:lnTo>
                    <a:pt x="254" y="34"/>
                  </a:lnTo>
                  <a:lnTo>
                    <a:pt x="248" y="38"/>
                  </a:lnTo>
                  <a:lnTo>
                    <a:pt x="242" y="39"/>
                  </a:lnTo>
                  <a:lnTo>
                    <a:pt x="242" y="39"/>
                  </a:lnTo>
                  <a:lnTo>
                    <a:pt x="239" y="42"/>
                  </a:lnTo>
                  <a:lnTo>
                    <a:pt x="239" y="42"/>
                  </a:lnTo>
                  <a:lnTo>
                    <a:pt x="243" y="43"/>
                  </a:lnTo>
                  <a:lnTo>
                    <a:pt x="243" y="43"/>
                  </a:lnTo>
                  <a:lnTo>
                    <a:pt x="242" y="46"/>
                  </a:lnTo>
                  <a:lnTo>
                    <a:pt x="242" y="46"/>
                  </a:lnTo>
                  <a:lnTo>
                    <a:pt x="238" y="51"/>
                  </a:lnTo>
                  <a:lnTo>
                    <a:pt x="234" y="56"/>
                  </a:lnTo>
                  <a:lnTo>
                    <a:pt x="234" y="56"/>
                  </a:lnTo>
                  <a:lnTo>
                    <a:pt x="232" y="57"/>
                  </a:lnTo>
                  <a:lnTo>
                    <a:pt x="228" y="57"/>
                  </a:lnTo>
                  <a:lnTo>
                    <a:pt x="228" y="57"/>
                  </a:lnTo>
                  <a:lnTo>
                    <a:pt x="229" y="58"/>
                  </a:lnTo>
                  <a:lnTo>
                    <a:pt x="229" y="58"/>
                  </a:lnTo>
                  <a:lnTo>
                    <a:pt x="231" y="59"/>
                  </a:lnTo>
                  <a:lnTo>
                    <a:pt x="231" y="62"/>
                  </a:lnTo>
                  <a:lnTo>
                    <a:pt x="228" y="63"/>
                  </a:lnTo>
                  <a:lnTo>
                    <a:pt x="228" y="63"/>
                  </a:lnTo>
                  <a:lnTo>
                    <a:pt x="224" y="65"/>
                  </a:lnTo>
                  <a:lnTo>
                    <a:pt x="219" y="69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02" y="96"/>
                  </a:lnTo>
                  <a:lnTo>
                    <a:pt x="202" y="96"/>
                  </a:lnTo>
                  <a:lnTo>
                    <a:pt x="206" y="96"/>
                  </a:lnTo>
                  <a:lnTo>
                    <a:pt x="206" y="98"/>
                  </a:lnTo>
                  <a:lnTo>
                    <a:pt x="206" y="99"/>
                  </a:lnTo>
                  <a:lnTo>
                    <a:pt x="206" y="99"/>
                  </a:lnTo>
                  <a:lnTo>
                    <a:pt x="213" y="90"/>
                  </a:lnTo>
                  <a:lnTo>
                    <a:pt x="213" y="90"/>
                  </a:lnTo>
                  <a:lnTo>
                    <a:pt x="215" y="90"/>
                  </a:lnTo>
                  <a:lnTo>
                    <a:pt x="215" y="90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13"/>
                  </a:lnTo>
                  <a:lnTo>
                    <a:pt x="207" y="115"/>
                  </a:lnTo>
                  <a:lnTo>
                    <a:pt x="207" y="115"/>
                  </a:lnTo>
                  <a:lnTo>
                    <a:pt x="208" y="119"/>
                  </a:lnTo>
                  <a:lnTo>
                    <a:pt x="207" y="122"/>
                  </a:lnTo>
                  <a:lnTo>
                    <a:pt x="206" y="130"/>
                  </a:lnTo>
                  <a:lnTo>
                    <a:pt x="206" y="130"/>
                  </a:lnTo>
                  <a:lnTo>
                    <a:pt x="206" y="132"/>
                  </a:lnTo>
                  <a:lnTo>
                    <a:pt x="208" y="136"/>
                  </a:lnTo>
                  <a:lnTo>
                    <a:pt x="208" y="136"/>
                  </a:lnTo>
                  <a:lnTo>
                    <a:pt x="208" y="140"/>
                  </a:lnTo>
                  <a:lnTo>
                    <a:pt x="210" y="142"/>
                  </a:lnTo>
                  <a:lnTo>
                    <a:pt x="207" y="148"/>
                  </a:lnTo>
                  <a:lnTo>
                    <a:pt x="207" y="148"/>
                  </a:lnTo>
                  <a:lnTo>
                    <a:pt x="206" y="155"/>
                  </a:lnTo>
                  <a:lnTo>
                    <a:pt x="207" y="160"/>
                  </a:lnTo>
                  <a:lnTo>
                    <a:pt x="208" y="166"/>
                  </a:lnTo>
                  <a:lnTo>
                    <a:pt x="211" y="171"/>
                  </a:lnTo>
                  <a:lnTo>
                    <a:pt x="211" y="171"/>
                  </a:lnTo>
                  <a:lnTo>
                    <a:pt x="221" y="187"/>
                  </a:lnTo>
                  <a:lnTo>
                    <a:pt x="221" y="187"/>
                  </a:lnTo>
                  <a:lnTo>
                    <a:pt x="228" y="197"/>
                  </a:lnTo>
                  <a:lnTo>
                    <a:pt x="228" y="197"/>
                  </a:lnTo>
                  <a:lnTo>
                    <a:pt x="232" y="203"/>
                  </a:lnTo>
                  <a:lnTo>
                    <a:pt x="233" y="210"/>
                  </a:lnTo>
                  <a:lnTo>
                    <a:pt x="234" y="224"/>
                  </a:lnTo>
                  <a:lnTo>
                    <a:pt x="234" y="224"/>
                  </a:lnTo>
                  <a:lnTo>
                    <a:pt x="234" y="258"/>
                  </a:lnTo>
                  <a:lnTo>
                    <a:pt x="234" y="258"/>
                  </a:lnTo>
                  <a:lnTo>
                    <a:pt x="234" y="260"/>
                  </a:lnTo>
                  <a:lnTo>
                    <a:pt x="237" y="261"/>
                  </a:lnTo>
                  <a:lnTo>
                    <a:pt x="237" y="261"/>
                  </a:lnTo>
                  <a:lnTo>
                    <a:pt x="263" y="275"/>
                  </a:lnTo>
                  <a:lnTo>
                    <a:pt x="263" y="275"/>
                  </a:lnTo>
                  <a:lnTo>
                    <a:pt x="272" y="280"/>
                  </a:lnTo>
                  <a:lnTo>
                    <a:pt x="280" y="286"/>
                  </a:lnTo>
                  <a:lnTo>
                    <a:pt x="289" y="292"/>
                  </a:lnTo>
                  <a:lnTo>
                    <a:pt x="296" y="300"/>
                  </a:lnTo>
                  <a:lnTo>
                    <a:pt x="296" y="300"/>
                  </a:lnTo>
                  <a:lnTo>
                    <a:pt x="314" y="318"/>
                  </a:lnTo>
                  <a:lnTo>
                    <a:pt x="314" y="318"/>
                  </a:lnTo>
                  <a:lnTo>
                    <a:pt x="306" y="328"/>
                  </a:lnTo>
                  <a:lnTo>
                    <a:pt x="306" y="328"/>
                  </a:lnTo>
                  <a:lnTo>
                    <a:pt x="305" y="332"/>
                  </a:lnTo>
                  <a:lnTo>
                    <a:pt x="307" y="334"/>
                  </a:lnTo>
                  <a:lnTo>
                    <a:pt x="307" y="334"/>
                  </a:lnTo>
                  <a:lnTo>
                    <a:pt x="316" y="343"/>
                  </a:lnTo>
                  <a:lnTo>
                    <a:pt x="316" y="343"/>
                  </a:lnTo>
                  <a:lnTo>
                    <a:pt x="321" y="351"/>
                  </a:lnTo>
                  <a:lnTo>
                    <a:pt x="325" y="357"/>
                  </a:lnTo>
                  <a:lnTo>
                    <a:pt x="327" y="365"/>
                  </a:lnTo>
                  <a:lnTo>
                    <a:pt x="327" y="373"/>
                  </a:lnTo>
                  <a:lnTo>
                    <a:pt x="327" y="373"/>
                  </a:lnTo>
                  <a:lnTo>
                    <a:pt x="336" y="519"/>
                  </a:lnTo>
                  <a:lnTo>
                    <a:pt x="336" y="519"/>
                  </a:lnTo>
                  <a:lnTo>
                    <a:pt x="336" y="523"/>
                  </a:lnTo>
                  <a:lnTo>
                    <a:pt x="335" y="527"/>
                  </a:lnTo>
                  <a:lnTo>
                    <a:pt x="335" y="527"/>
                  </a:lnTo>
                  <a:lnTo>
                    <a:pt x="332" y="522"/>
                  </a:lnTo>
                  <a:lnTo>
                    <a:pt x="332" y="522"/>
                  </a:lnTo>
                  <a:lnTo>
                    <a:pt x="310" y="462"/>
                  </a:lnTo>
                  <a:lnTo>
                    <a:pt x="298" y="432"/>
                  </a:lnTo>
                  <a:lnTo>
                    <a:pt x="284" y="404"/>
                  </a:lnTo>
                  <a:lnTo>
                    <a:pt x="284" y="404"/>
                  </a:lnTo>
                  <a:lnTo>
                    <a:pt x="254" y="348"/>
                  </a:lnTo>
                  <a:lnTo>
                    <a:pt x="223" y="293"/>
                  </a:lnTo>
                  <a:lnTo>
                    <a:pt x="223" y="293"/>
                  </a:lnTo>
                  <a:lnTo>
                    <a:pt x="221" y="289"/>
                  </a:lnTo>
                  <a:lnTo>
                    <a:pt x="221" y="289"/>
                  </a:lnTo>
                  <a:lnTo>
                    <a:pt x="218" y="285"/>
                  </a:lnTo>
                  <a:lnTo>
                    <a:pt x="216" y="284"/>
                  </a:lnTo>
                  <a:lnTo>
                    <a:pt x="213" y="285"/>
                  </a:lnTo>
                  <a:lnTo>
                    <a:pt x="210" y="287"/>
                  </a:lnTo>
                  <a:lnTo>
                    <a:pt x="210" y="287"/>
                  </a:lnTo>
                  <a:lnTo>
                    <a:pt x="206" y="292"/>
                  </a:lnTo>
                  <a:lnTo>
                    <a:pt x="201" y="297"/>
                  </a:lnTo>
                  <a:lnTo>
                    <a:pt x="196" y="301"/>
                  </a:lnTo>
                  <a:lnTo>
                    <a:pt x="190" y="303"/>
                  </a:lnTo>
                  <a:lnTo>
                    <a:pt x="190" y="303"/>
                  </a:lnTo>
                  <a:lnTo>
                    <a:pt x="177" y="308"/>
                  </a:lnTo>
                  <a:lnTo>
                    <a:pt x="164" y="313"/>
                  </a:lnTo>
                  <a:lnTo>
                    <a:pt x="164" y="313"/>
                  </a:lnTo>
                  <a:lnTo>
                    <a:pt x="149" y="318"/>
                  </a:lnTo>
                  <a:lnTo>
                    <a:pt x="149" y="318"/>
                  </a:lnTo>
                  <a:lnTo>
                    <a:pt x="110" y="329"/>
                  </a:lnTo>
                  <a:lnTo>
                    <a:pt x="110" y="329"/>
                  </a:lnTo>
                  <a:lnTo>
                    <a:pt x="83" y="338"/>
                  </a:lnTo>
                  <a:lnTo>
                    <a:pt x="83" y="338"/>
                  </a:lnTo>
                  <a:lnTo>
                    <a:pt x="73" y="341"/>
                  </a:lnTo>
                  <a:lnTo>
                    <a:pt x="73" y="341"/>
                  </a:lnTo>
                  <a:lnTo>
                    <a:pt x="66" y="343"/>
                  </a:lnTo>
                  <a:lnTo>
                    <a:pt x="60" y="348"/>
                  </a:lnTo>
                  <a:lnTo>
                    <a:pt x="55" y="354"/>
                  </a:lnTo>
                  <a:lnTo>
                    <a:pt x="52" y="362"/>
                  </a:lnTo>
                  <a:lnTo>
                    <a:pt x="52" y="362"/>
                  </a:lnTo>
                  <a:lnTo>
                    <a:pt x="45" y="380"/>
                  </a:lnTo>
                  <a:lnTo>
                    <a:pt x="45" y="380"/>
                  </a:lnTo>
                  <a:lnTo>
                    <a:pt x="42" y="390"/>
                  </a:lnTo>
                  <a:lnTo>
                    <a:pt x="41" y="400"/>
                  </a:lnTo>
                  <a:lnTo>
                    <a:pt x="40" y="410"/>
                  </a:lnTo>
                  <a:lnTo>
                    <a:pt x="40" y="420"/>
                  </a:lnTo>
                  <a:lnTo>
                    <a:pt x="40" y="420"/>
                  </a:lnTo>
                  <a:lnTo>
                    <a:pt x="42" y="457"/>
                  </a:lnTo>
                  <a:lnTo>
                    <a:pt x="42" y="457"/>
                  </a:lnTo>
                  <a:lnTo>
                    <a:pt x="42" y="479"/>
                  </a:lnTo>
                  <a:lnTo>
                    <a:pt x="42" y="479"/>
                  </a:lnTo>
                  <a:lnTo>
                    <a:pt x="45" y="504"/>
                  </a:lnTo>
                  <a:lnTo>
                    <a:pt x="45" y="504"/>
                  </a:lnTo>
                  <a:lnTo>
                    <a:pt x="44" y="509"/>
                  </a:lnTo>
                  <a:lnTo>
                    <a:pt x="44" y="509"/>
                  </a:lnTo>
                  <a:lnTo>
                    <a:pt x="41" y="517"/>
                  </a:lnTo>
                  <a:lnTo>
                    <a:pt x="40" y="524"/>
                  </a:lnTo>
                  <a:lnTo>
                    <a:pt x="39" y="540"/>
                  </a:lnTo>
                  <a:lnTo>
                    <a:pt x="39" y="540"/>
                  </a:lnTo>
                  <a:lnTo>
                    <a:pt x="39" y="549"/>
                  </a:lnTo>
                  <a:lnTo>
                    <a:pt x="40" y="558"/>
                  </a:lnTo>
                  <a:lnTo>
                    <a:pt x="40" y="558"/>
                  </a:lnTo>
                  <a:lnTo>
                    <a:pt x="40" y="562"/>
                  </a:lnTo>
                  <a:lnTo>
                    <a:pt x="40" y="567"/>
                  </a:lnTo>
                  <a:lnTo>
                    <a:pt x="40" y="567"/>
                  </a:lnTo>
                  <a:lnTo>
                    <a:pt x="32" y="598"/>
                  </a:lnTo>
                  <a:lnTo>
                    <a:pt x="32" y="598"/>
                  </a:lnTo>
                  <a:lnTo>
                    <a:pt x="31" y="608"/>
                  </a:lnTo>
                  <a:lnTo>
                    <a:pt x="31" y="617"/>
                  </a:lnTo>
                  <a:lnTo>
                    <a:pt x="31" y="617"/>
                  </a:lnTo>
                  <a:lnTo>
                    <a:pt x="32" y="628"/>
                  </a:lnTo>
                  <a:lnTo>
                    <a:pt x="34" y="641"/>
                  </a:lnTo>
                  <a:lnTo>
                    <a:pt x="34" y="641"/>
                  </a:lnTo>
                  <a:lnTo>
                    <a:pt x="34" y="643"/>
                  </a:lnTo>
                  <a:lnTo>
                    <a:pt x="34" y="644"/>
                  </a:lnTo>
                  <a:lnTo>
                    <a:pt x="34" y="644"/>
                  </a:lnTo>
                  <a:lnTo>
                    <a:pt x="31" y="653"/>
                  </a:lnTo>
                  <a:lnTo>
                    <a:pt x="29" y="662"/>
                  </a:lnTo>
                  <a:lnTo>
                    <a:pt x="27" y="679"/>
                  </a:lnTo>
                  <a:lnTo>
                    <a:pt x="27" y="679"/>
                  </a:lnTo>
                  <a:lnTo>
                    <a:pt x="25" y="691"/>
                  </a:lnTo>
                  <a:lnTo>
                    <a:pt x="21" y="704"/>
                  </a:lnTo>
                  <a:lnTo>
                    <a:pt x="21" y="704"/>
                  </a:lnTo>
                  <a:lnTo>
                    <a:pt x="18" y="716"/>
                  </a:lnTo>
                  <a:lnTo>
                    <a:pt x="16" y="729"/>
                  </a:lnTo>
                  <a:lnTo>
                    <a:pt x="15" y="742"/>
                  </a:lnTo>
                  <a:lnTo>
                    <a:pt x="15" y="755"/>
                  </a:lnTo>
                  <a:lnTo>
                    <a:pt x="15" y="755"/>
                  </a:lnTo>
                  <a:lnTo>
                    <a:pt x="14" y="774"/>
                  </a:lnTo>
                  <a:lnTo>
                    <a:pt x="14" y="774"/>
                  </a:lnTo>
                  <a:lnTo>
                    <a:pt x="14" y="803"/>
                  </a:lnTo>
                  <a:lnTo>
                    <a:pt x="13" y="831"/>
                  </a:lnTo>
                  <a:lnTo>
                    <a:pt x="13" y="831"/>
                  </a:lnTo>
                  <a:lnTo>
                    <a:pt x="9" y="857"/>
                  </a:lnTo>
                  <a:lnTo>
                    <a:pt x="9" y="857"/>
                  </a:lnTo>
                  <a:lnTo>
                    <a:pt x="0" y="933"/>
                  </a:lnTo>
                  <a:lnTo>
                    <a:pt x="0" y="933"/>
                  </a:lnTo>
                  <a:close/>
                  <a:moveTo>
                    <a:pt x="298" y="12"/>
                  </a:moveTo>
                  <a:lnTo>
                    <a:pt x="298" y="12"/>
                  </a:lnTo>
                  <a:lnTo>
                    <a:pt x="289" y="18"/>
                  </a:lnTo>
                  <a:lnTo>
                    <a:pt x="289" y="18"/>
                  </a:lnTo>
                  <a:lnTo>
                    <a:pt x="291" y="13"/>
                  </a:lnTo>
                  <a:lnTo>
                    <a:pt x="293" y="11"/>
                  </a:lnTo>
                  <a:lnTo>
                    <a:pt x="294" y="11"/>
                  </a:lnTo>
                  <a:lnTo>
                    <a:pt x="298" y="12"/>
                  </a:lnTo>
                  <a:lnTo>
                    <a:pt x="298" y="12"/>
                  </a:lnTo>
                  <a:close/>
                  <a:moveTo>
                    <a:pt x="104" y="970"/>
                  </a:moveTo>
                  <a:lnTo>
                    <a:pt x="104" y="970"/>
                  </a:lnTo>
                  <a:lnTo>
                    <a:pt x="117" y="998"/>
                  </a:lnTo>
                  <a:lnTo>
                    <a:pt x="117" y="998"/>
                  </a:lnTo>
                  <a:lnTo>
                    <a:pt x="113" y="996"/>
                  </a:lnTo>
                  <a:lnTo>
                    <a:pt x="109" y="994"/>
                  </a:lnTo>
                  <a:lnTo>
                    <a:pt x="107" y="990"/>
                  </a:lnTo>
                  <a:lnTo>
                    <a:pt x="104" y="985"/>
                  </a:lnTo>
                  <a:lnTo>
                    <a:pt x="103" y="981"/>
                  </a:lnTo>
                  <a:lnTo>
                    <a:pt x="103" y="978"/>
                  </a:lnTo>
                  <a:lnTo>
                    <a:pt x="103" y="973"/>
                  </a:lnTo>
                  <a:lnTo>
                    <a:pt x="104" y="970"/>
                  </a:lnTo>
                  <a:lnTo>
                    <a:pt x="104" y="970"/>
                  </a:lnTo>
                  <a:close/>
                  <a:moveTo>
                    <a:pt x="99" y="845"/>
                  </a:moveTo>
                  <a:lnTo>
                    <a:pt x="99" y="845"/>
                  </a:lnTo>
                  <a:lnTo>
                    <a:pt x="102" y="834"/>
                  </a:lnTo>
                  <a:lnTo>
                    <a:pt x="103" y="823"/>
                  </a:lnTo>
                  <a:lnTo>
                    <a:pt x="103" y="823"/>
                  </a:lnTo>
                  <a:lnTo>
                    <a:pt x="107" y="777"/>
                  </a:lnTo>
                  <a:lnTo>
                    <a:pt x="107" y="777"/>
                  </a:lnTo>
                  <a:lnTo>
                    <a:pt x="108" y="774"/>
                  </a:lnTo>
                  <a:lnTo>
                    <a:pt x="109" y="772"/>
                  </a:lnTo>
                  <a:lnTo>
                    <a:pt x="110" y="772"/>
                  </a:lnTo>
                  <a:lnTo>
                    <a:pt x="113" y="772"/>
                  </a:lnTo>
                  <a:lnTo>
                    <a:pt x="113" y="772"/>
                  </a:lnTo>
                  <a:lnTo>
                    <a:pt x="304" y="773"/>
                  </a:lnTo>
                  <a:lnTo>
                    <a:pt x="304" y="773"/>
                  </a:lnTo>
                  <a:lnTo>
                    <a:pt x="309" y="774"/>
                  </a:lnTo>
                  <a:lnTo>
                    <a:pt x="314" y="778"/>
                  </a:lnTo>
                  <a:lnTo>
                    <a:pt x="316" y="783"/>
                  </a:lnTo>
                  <a:lnTo>
                    <a:pt x="316" y="789"/>
                  </a:lnTo>
                  <a:lnTo>
                    <a:pt x="316" y="789"/>
                  </a:lnTo>
                  <a:lnTo>
                    <a:pt x="288" y="917"/>
                  </a:lnTo>
                  <a:lnTo>
                    <a:pt x="288" y="917"/>
                  </a:lnTo>
                  <a:lnTo>
                    <a:pt x="270" y="990"/>
                  </a:lnTo>
                  <a:lnTo>
                    <a:pt x="270" y="990"/>
                  </a:lnTo>
                  <a:lnTo>
                    <a:pt x="268" y="998"/>
                  </a:lnTo>
                  <a:lnTo>
                    <a:pt x="264" y="1001"/>
                  </a:lnTo>
                  <a:lnTo>
                    <a:pt x="259" y="1004"/>
                  </a:lnTo>
                  <a:lnTo>
                    <a:pt x="252" y="1005"/>
                  </a:lnTo>
                  <a:lnTo>
                    <a:pt x="252" y="1005"/>
                  </a:lnTo>
                  <a:lnTo>
                    <a:pt x="200" y="1001"/>
                  </a:lnTo>
                  <a:lnTo>
                    <a:pt x="200" y="1001"/>
                  </a:lnTo>
                  <a:lnTo>
                    <a:pt x="200" y="1001"/>
                  </a:lnTo>
                  <a:lnTo>
                    <a:pt x="143" y="999"/>
                  </a:lnTo>
                  <a:lnTo>
                    <a:pt x="143" y="999"/>
                  </a:lnTo>
                  <a:lnTo>
                    <a:pt x="139" y="998"/>
                  </a:lnTo>
                  <a:lnTo>
                    <a:pt x="138" y="998"/>
                  </a:lnTo>
                  <a:lnTo>
                    <a:pt x="136" y="995"/>
                  </a:lnTo>
                  <a:lnTo>
                    <a:pt x="136" y="993"/>
                  </a:lnTo>
                  <a:lnTo>
                    <a:pt x="136" y="993"/>
                  </a:lnTo>
                  <a:lnTo>
                    <a:pt x="134" y="979"/>
                  </a:lnTo>
                  <a:lnTo>
                    <a:pt x="132" y="972"/>
                  </a:lnTo>
                  <a:lnTo>
                    <a:pt x="128" y="965"/>
                  </a:lnTo>
                  <a:lnTo>
                    <a:pt x="128" y="965"/>
                  </a:lnTo>
                  <a:lnTo>
                    <a:pt x="124" y="958"/>
                  </a:lnTo>
                  <a:lnTo>
                    <a:pt x="122" y="949"/>
                  </a:lnTo>
                  <a:lnTo>
                    <a:pt x="122" y="949"/>
                  </a:lnTo>
                  <a:lnTo>
                    <a:pt x="114" y="929"/>
                  </a:lnTo>
                  <a:lnTo>
                    <a:pt x="114" y="929"/>
                  </a:lnTo>
                  <a:lnTo>
                    <a:pt x="110" y="923"/>
                  </a:lnTo>
                  <a:lnTo>
                    <a:pt x="108" y="916"/>
                  </a:lnTo>
                  <a:lnTo>
                    <a:pt x="108" y="916"/>
                  </a:lnTo>
                  <a:lnTo>
                    <a:pt x="98" y="865"/>
                  </a:lnTo>
                  <a:lnTo>
                    <a:pt x="98" y="865"/>
                  </a:lnTo>
                  <a:lnTo>
                    <a:pt x="97" y="855"/>
                  </a:lnTo>
                  <a:lnTo>
                    <a:pt x="99" y="845"/>
                  </a:lnTo>
                  <a:lnTo>
                    <a:pt x="99" y="84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6" name="Freeform: Shape 20"/>
            <p:cNvSpPr/>
            <p:nvPr/>
          </p:nvSpPr>
          <p:spPr>
            <a:xfrm>
              <a:off x="839838" y="1973558"/>
              <a:ext cx="2934848" cy="4006449"/>
            </a:xfrm>
            <a:custGeom>
              <a:avLst/>
              <a:gdLst>
                <a:gd name="connsiteX0" fmla="*/ 0 w 3142702"/>
                <a:gd name="connsiteY0" fmla="*/ 0 h 829414"/>
                <a:gd name="connsiteX1" fmla="*/ 2817151 w 3142702"/>
                <a:gd name="connsiteY1" fmla="*/ 0 h 829414"/>
                <a:gd name="connsiteX2" fmla="*/ 2817151 w 3142702"/>
                <a:gd name="connsiteY2" fmla="*/ 241289 h 829414"/>
                <a:gd name="connsiteX3" fmla="*/ 3142702 w 3142702"/>
                <a:gd name="connsiteY3" fmla="*/ 414953 h 829414"/>
                <a:gd name="connsiteX4" fmla="*/ 2817151 w 3142702"/>
                <a:gd name="connsiteY4" fmla="*/ 588615 h 829414"/>
                <a:gd name="connsiteX5" fmla="*/ 2817151 w 3142702"/>
                <a:gd name="connsiteY5" fmla="*/ 829414 h 829414"/>
                <a:gd name="connsiteX6" fmla="*/ 0 w 3142702"/>
                <a:gd name="connsiteY6" fmla="*/ 829414 h 82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42702" h="829414">
                  <a:moveTo>
                    <a:pt x="0" y="0"/>
                  </a:moveTo>
                  <a:lnTo>
                    <a:pt x="2817151" y="0"/>
                  </a:lnTo>
                  <a:lnTo>
                    <a:pt x="2817151" y="241289"/>
                  </a:lnTo>
                  <a:lnTo>
                    <a:pt x="3142702" y="414953"/>
                  </a:lnTo>
                  <a:lnTo>
                    <a:pt x="2817151" y="588615"/>
                  </a:lnTo>
                  <a:lnTo>
                    <a:pt x="2817151" y="829414"/>
                  </a:lnTo>
                  <a:lnTo>
                    <a:pt x="0" y="829414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40000"/>
              </a:schemeClr>
            </a:solidFill>
            <a:ln w="317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2000" dirty="0">
                <a:latin typeface="微软雅黑" panose="020B0503020204020204" pitchFamily="34" charset="-122"/>
              </a:endParaRPr>
            </a:p>
          </p:txBody>
        </p:sp>
        <p:sp>
          <p:nvSpPr>
            <p:cNvPr id="17" name="Rectangle 23"/>
            <p:cNvSpPr/>
            <p:nvPr/>
          </p:nvSpPr>
          <p:spPr>
            <a:xfrm>
              <a:off x="960161" y="2046682"/>
              <a:ext cx="1064299" cy="29185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>
              <a:noAutofit/>
            </a:bodyPr>
            <a:lstStyle/>
            <a:p>
              <a:pPr>
                <a:buClr>
                  <a:srgbClr val="E24848"/>
                </a:buClr>
              </a:pPr>
              <a:r>
                <a:rPr lang="ko-KR" altLang="en-US" sz="1200" dirty="0">
                  <a:solidFill>
                    <a:schemeClr val="bg1">
                      <a:lumMod val="9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주제 변경 전</a:t>
              </a:r>
              <a:endParaRPr lang="zh-CN" altLang="en-US" sz="1200" dirty="0">
                <a:solidFill>
                  <a:schemeClr val="bg1">
                    <a:lumMod val="9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18" name="Rectangle 24"/>
            <p:cNvSpPr/>
            <p:nvPr/>
          </p:nvSpPr>
          <p:spPr>
            <a:xfrm>
              <a:off x="960161" y="2942208"/>
              <a:ext cx="2387636" cy="2870976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-  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탈 서울화 ↑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, IN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경기↑</a:t>
              </a:r>
              <a:endParaRPr lang="en-US" altLang="ko-KR" sz="10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endParaRPr lang="en-US" altLang="ko-KR" sz="1000" dirty="0">
                <a:latin typeface="바른공군체 Medium" pitchFamily="34" charset="-127"/>
                <a:ea typeface="바른공군체 Medium" pitchFamily="34" charset="-127"/>
              </a:endParaRPr>
            </a:p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-  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서울 생활인구가 변함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X</a:t>
              </a:r>
            </a:p>
            <a:p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-  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경기전입 인구 수 증가</a:t>
              </a: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-   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사회적인 수요층 다양화</a:t>
              </a: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기존 신도시와 개발중인 신도시 제외 가장 인프라가 좋은 지역 </a:t>
              </a:r>
              <a:r>
                <a: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AHP</a:t>
              </a:r>
              <a:r>
                <a:rPr lang="ko-KR" altLang="en-US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분석을 통해 탐색</a:t>
              </a: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endParaRPr lang="en-US" altLang="ko-KR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r>
                <a:rPr lang="ko-KR" alt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분석 결과</a:t>
              </a:r>
              <a:r>
                <a:rPr lang="en-US" altLang="ko-KR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, </a:t>
              </a:r>
              <a:r>
                <a:rPr lang="ko-KR" alt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상위 데이터들은 </a:t>
              </a:r>
              <a:r>
                <a:rPr lang="ko-KR" altLang="en-US" sz="105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구도시들만</a:t>
              </a:r>
              <a:r>
                <a:rPr lang="ko-KR" altLang="en-US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rPr>
                <a:t> 나올 뿐 의미 있는 데이터를 찾기 힘들었음</a:t>
              </a:r>
              <a:endParaRPr lang="en-US" altLang="ko-KR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marL="171450" indent="-171450">
                <a:buFontTx/>
                <a:buChar char="-"/>
              </a:pPr>
              <a:endParaRPr lang="ko-KR" altLang="en-US" sz="1000" dirty="0">
                <a:solidFill>
                  <a:schemeClr val="bg2">
                    <a:lumMod val="75000"/>
                  </a:schemeClr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10" name="Oval 14"/>
            <p:cNvSpPr/>
            <p:nvPr/>
          </p:nvSpPr>
          <p:spPr>
            <a:xfrm>
              <a:off x="3626498" y="3673572"/>
              <a:ext cx="513047" cy="513046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47" name="Freeform: Shape 40"/>
            <p:cNvSpPr>
              <a:spLocks/>
            </p:cNvSpPr>
            <p:nvPr/>
          </p:nvSpPr>
          <p:spPr bwMode="auto">
            <a:xfrm>
              <a:off x="3794456" y="3793739"/>
              <a:ext cx="187495" cy="272715"/>
            </a:xfrm>
            <a:custGeom>
              <a:avLst/>
              <a:gdLst>
                <a:gd name="T0" fmla="*/ 184 w 793"/>
                <a:gd name="T1" fmla="*/ 669 h 1152"/>
                <a:gd name="T2" fmla="*/ 103 w 793"/>
                <a:gd name="T3" fmla="*/ 514 h 1152"/>
                <a:gd name="T4" fmla="*/ 78 w 793"/>
                <a:gd name="T5" fmla="*/ 439 h 1152"/>
                <a:gd name="T6" fmla="*/ 75 w 793"/>
                <a:gd name="T7" fmla="*/ 363 h 1152"/>
                <a:gd name="T8" fmla="*/ 92 w 793"/>
                <a:gd name="T9" fmla="*/ 284 h 1152"/>
                <a:gd name="T10" fmla="*/ 128 w 793"/>
                <a:gd name="T11" fmla="*/ 215 h 1152"/>
                <a:gd name="T12" fmla="*/ 180 w 793"/>
                <a:gd name="T13" fmla="*/ 156 h 1152"/>
                <a:gd name="T14" fmla="*/ 242 w 793"/>
                <a:gd name="T15" fmla="*/ 112 h 1152"/>
                <a:gd name="T16" fmla="*/ 316 w 793"/>
                <a:gd name="T17" fmla="*/ 82 h 1152"/>
                <a:gd name="T18" fmla="*/ 397 w 793"/>
                <a:gd name="T19" fmla="*/ 72 h 1152"/>
                <a:gd name="T20" fmla="*/ 478 w 793"/>
                <a:gd name="T21" fmla="*/ 82 h 1152"/>
                <a:gd name="T22" fmla="*/ 551 w 793"/>
                <a:gd name="T23" fmla="*/ 112 h 1152"/>
                <a:gd name="T24" fmla="*/ 615 w 793"/>
                <a:gd name="T25" fmla="*/ 156 h 1152"/>
                <a:gd name="T26" fmla="*/ 666 w 793"/>
                <a:gd name="T27" fmla="*/ 215 h 1152"/>
                <a:gd name="T28" fmla="*/ 701 w 793"/>
                <a:gd name="T29" fmla="*/ 284 h 1152"/>
                <a:gd name="T30" fmla="*/ 720 w 793"/>
                <a:gd name="T31" fmla="*/ 363 h 1152"/>
                <a:gd name="T32" fmla="*/ 717 w 793"/>
                <a:gd name="T33" fmla="*/ 438 h 1152"/>
                <a:gd name="T34" fmla="*/ 691 w 793"/>
                <a:gd name="T35" fmla="*/ 513 h 1152"/>
                <a:gd name="T36" fmla="*/ 610 w 793"/>
                <a:gd name="T37" fmla="*/ 669 h 1152"/>
                <a:gd name="T38" fmla="*/ 397 w 793"/>
                <a:gd name="T39" fmla="*/ 1080 h 1152"/>
                <a:gd name="T40" fmla="*/ 346 w 793"/>
                <a:gd name="T41" fmla="*/ 1067 h 1152"/>
                <a:gd name="T42" fmla="*/ 469 w 793"/>
                <a:gd name="T43" fmla="*/ 1036 h 1152"/>
                <a:gd name="T44" fmla="*/ 445 w 793"/>
                <a:gd name="T45" fmla="*/ 1071 h 1152"/>
                <a:gd name="T46" fmla="*/ 412 w 793"/>
                <a:gd name="T47" fmla="*/ 1079 h 1152"/>
                <a:gd name="T48" fmla="*/ 263 w 793"/>
                <a:gd name="T49" fmla="*/ 846 h 1152"/>
                <a:gd name="T50" fmla="*/ 528 w 793"/>
                <a:gd name="T51" fmla="*/ 857 h 1152"/>
                <a:gd name="T52" fmla="*/ 307 w 793"/>
                <a:gd name="T53" fmla="*/ 986 h 1152"/>
                <a:gd name="T54" fmla="*/ 290 w 793"/>
                <a:gd name="T55" fmla="*/ 931 h 1152"/>
                <a:gd name="T56" fmla="*/ 496 w 793"/>
                <a:gd name="T57" fmla="*/ 958 h 1152"/>
                <a:gd name="T58" fmla="*/ 376 w 793"/>
                <a:gd name="T59" fmla="*/ 0 h 1152"/>
                <a:gd name="T60" fmla="*/ 279 w 793"/>
                <a:gd name="T61" fmla="*/ 18 h 1152"/>
                <a:gd name="T62" fmla="*/ 192 w 793"/>
                <a:gd name="T63" fmla="*/ 58 h 1152"/>
                <a:gd name="T64" fmla="*/ 117 w 793"/>
                <a:gd name="T65" fmla="*/ 116 h 1152"/>
                <a:gd name="T66" fmla="*/ 59 w 793"/>
                <a:gd name="T67" fmla="*/ 190 h 1152"/>
                <a:gd name="T68" fmla="*/ 19 w 793"/>
                <a:gd name="T69" fmla="*/ 278 h 1152"/>
                <a:gd name="T70" fmla="*/ 2 w 793"/>
                <a:gd name="T71" fmla="*/ 375 h 1152"/>
                <a:gd name="T72" fmla="*/ 7 w 793"/>
                <a:gd name="T73" fmla="*/ 451 h 1152"/>
                <a:gd name="T74" fmla="*/ 59 w 793"/>
                <a:gd name="T75" fmla="*/ 589 h 1152"/>
                <a:gd name="T76" fmla="*/ 160 w 793"/>
                <a:gd name="T77" fmla="*/ 778 h 1152"/>
                <a:gd name="T78" fmla="*/ 234 w 793"/>
                <a:gd name="T79" fmla="*/ 994 h 1152"/>
                <a:gd name="T80" fmla="*/ 270 w 793"/>
                <a:gd name="T81" fmla="*/ 1086 h 1152"/>
                <a:gd name="T82" fmla="*/ 302 w 793"/>
                <a:gd name="T83" fmla="*/ 1125 h 1152"/>
                <a:gd name="T84" fmla="*/ 347 w 793"/>
                <a:gd name="T85" fmla="*/ 1146 h 1152"/>
                <a:gd name="T86" fmla="*/ 411 w 793"/>
                <a:gd name="T87" fmla="*/ 1152 h 1152"/>
                <a:gd name="T88" fmla="*/ 467 w 793"/>
                <a:gd name="T89" fmla="*/ 1140 h 1152"/>
                <a:gd name="T90" fmla="*/ 507 w 793"/>
                <a:gd name="T91" fmla="*/ 1111 h 1152"/>
                <a:gd name="T92" fmla="*/ 535 w 793"/>
                <a:gd name="T93" fmla="*/ 1066 h 1152"/>
                <a:gd name="T94" fmla="*/ 578 w 793"/>
                <a:gd name="T95" fmla="*/ 935 h 1152"/>
                <a:gd name="T96" fmla="*/ 633 w 793"/>
                <a:gd name="T97" fmla="*/ 779 h 1152"/>
                <a:gd name="T98" fmla="*/ 735 w 793"/>
                <a:gd name="T99" fmla="*/ 589 h 1152"/>
                <a:gd name="T100" fmla="*/ 787 w 793"/>
                <a:gd name="T101" fmla="*/ 451 h 1152"/>
                <a:gd name="T102" fmla="*/ 792 w 793"/>
                <a:gd name="T103" fmla="*/ 375 h 1152"/>
                <a:gd name="T104" fmla="*/ 775 w 793"/>
                <a:gd name="T105" fmla="*/ 278 h 1152"/>
                <a:gd name="T106" fmla="*/ 736 w 793"/>
                <a:gd name="T107" fmla="*/ 190 h 1152"/>
                <a:gd name="T108" fmla="*/ 677 w 793"/>
                <a:gd name="T109" fmla="*/ 116 h 1152"/>
                <a:gd name="T110" fmla="*/ 602 w 793"/>
                <a:gd name="T111" fmla="*/ 58 h 1152"/>
                <a:gd name="T112" fmla="*/ 515 w 793"/>
                <a:gd name="T113" fmla="*/ 18 h 1152"/>
                <a:gd name="T114" fmla="*/ 417 w 793"/>
                <a:gd name="T115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3" h="1152">
                  <a:moveTo>
                    <a:pt x="565" y="756"/>
                  </a:moveTo>
                  <a:lnTo>
                    <a:pt x="229" y="756"/>
                  </a:lnTo>
                  <a:lnTo>
                    <a:pt x="215" y="727"/>
                  </a:lnTo>
                  <a:lnTo>
                    <a:pt x="200" y="698"/>
                  </a:lnTo>
                  <a:lnTo>
                    <a:pt x="184" y="669"/>
                  </a:lnTo>
                  <a:lnTo>
                    <a:pt x="169" y="640"/>
                  </a:lnTo>
                  <a:lnTo>
                    <a:pt x="151" y="608"/>
                  </a:lnTo>
                  <a:lnTo>
                    <a:pt x="133" y="577"/>
                  </a:lnTo>
                  <a:lnTo>
                    <a:pt x="117" y="545"/>
                  </a:lnTo>
                  <a:lnTo>
                    <a:pt x="103" y="514"/>
                  </a:lnTo>
                  <a:lnTo>
                    <a:pt x="97" y="498"/>
                  </a:lnTo>
                  <a:lnTo>
                    <a:pt x="91" y="483"/>
                  </a:lnTo>
                  <a:lnTo>
                    <a:pt x="86" y="468"/>
                  </a:lnTo>
                  <a:lnTo>
                    <a:pt x="81" y="453"/>
                  </a:lnTo>
                  <a:lnTo>
                    <a:pt x="78" y="439"/>
                  </a:lnTo>
                  <a:lnTo>
                    <a:pt x="75" y="424"/>
                  </a:lnTo>
                  <a:lnTo>
                    <a:pt x="74" y="410"/>
                  </a:lnTo>
                  <a:lnTo>
                    <a:pt x="73" y="396"/>
                  </a:lnTo>
                  <a:lnTo>
                    <a:pt x="74" y="379"/>
                  </a:lnTo>
                  <a:lnTo>
                    <a:pt x="75" y="363"/>
                  </a:lnTo>
                  <a:lnTo>
                    <a:pt x="77" y="347"/>
                  </a:lnTo>
                  <a:lnTo>
                    <a:pt x="79" y="331"/>
                  </a:lnTo>
                  <a:lnTo>
                    <a:pt x="84" y="315"/>
                  </a:lnTo>
                  <a:lnTo>
                    <a:pt x="88" y="300"/>
                  </a:lnTo>
                  <a:lnTo>
                    <a:pt x="92" y="284"/>
                  </a:lnTo>
                  <a:lnTo>
                    <a:pt x="99" y="270"/>
                  </a:lnTo>
                  <a:lnTo>
                    <a:pt x="105" y="255"/>
                  </a:lnTo>
                  <a:lnTo>
                    <a:pt x="112" y="241"/>
                  </a:lnTo>
                  <a:lnTo>
                    <a:pt x="120" y="228"/>
                  </a:lnTo>
                  <a:lnTo>
                    <a:pt x="128" y="215"/>
                  </a:lnTo>
                  <a:lnTo>
                    <a:pt x="138" y="202"/>
                  </a:lnTo>
                  <a:lnTo>
                    <a:pt x="147" y="190"/>
                  </a:lnTo>
                  <a:lnTo>
                    <a:pt x="157" y="179"/>
                  </a:lnTo>
                  <a:lnTo>
                    <a:pt x="168" y="167"/>
                  </a:lnTo>
                  <a:lnTo>
                    <a:pt x="180" y="156"/>
                  </a:lnTo>
                  <a:lnTo>
                    <a:pt x="191" y="146"/>
                  </a:lnTo>
                  <a:lnTo>
                    <a:pt x="204" y="136"/>
                  </a:lnTo>
                  <a:lnTo>
                    <a:pt x="216" y="128"/>
                  </a:lnTo>
                  <a:lnTo>
                    <a:pt x="229" y="119"/>
                  </a:lnTo>
                  <a:lnTo>
                    <a:pt x="242" y="112"/>
                  </a:lnTo>
                  <a:lnTo>
                    <a:pt x="256" y="104"/>
                  </a:lnTo>
                  <a:lnTo>
                    <a:pt x="270" y="98"/>
                  </a:lnTo>
                  <a:lnTo>
                    <a:pt x="286" y="91"/>
                  </a:lnTo>
                  <a:lnTo>
                    <a:pt x="301" y="87"/>
                  </a:lnTo>
                  <a:lnTo>
                    <a:pt x="316" y="82"/>
                  </a:lnTo>
                  <a:lnTo>
                    <a:pt x="332" y="78"/>
                  </a:lnTo>
                  <a:lnTo>
                    <a:pt x="348" y="76"/>
                  </a:lnTo>
                  <a:lnTo>
                    <a:pt x="364" y="74"/>
                  </a:lnTo>
                  <a:lnTo>
                    <a:pt x="381" y="73"/>
                  </a:lnTo>
                  <a:lnTo>
                    <a:pt x="397" y="72"/>
                  </a:lnTo>
                  <a:lnTo>
                    <a:pt x="414" y="73"/>
                  </a:lnTo>
                  <a:lnTo>
                    <a:pt x="430" y="74"/>
                  </a:lnTo>
                  <a:lnTo>
                    <a:pt x="447" y="76"/>
                  </a:lnTo>
                  <a:lnTo>
                    <a:pt x="463" y="78"/>
                  </a:lnTo>
                  <a:lnTo>
                    <a:pt x="478" y="82"/>
                  </a:lnTo>
                  <a:lnTo>
                    <a:pt x="493" y="87"/>
                  </a:lnTo>
                  <a:lnTo>
                    <a:pt x="508" y="91"/>
                  </a:lnTo>
                  <a:lnTo>
                    <a:pt x="523" y="98"/>
                  </a:lnTo>
                  <a:lnTo>
                    <a:pt x="537" y="104"/>
                  </a:lnTo>
                  <a:lnTo>
                    <a:pt x="551" y="112"/>
                  </a:lnTo>
                  <a:lnTo>
                    <a:pt x="565" y="119"/>
                  </a:lnTo>
                  <a:lnTo>
                    <a:pt x="578" y="128"/>
                  </a:lnTo>
                  <a:lnTo>
                    <a:pt x="591" y="136"/>
                  </a:lnTo>
                  <a:lnTo>
                    <a:pt x="603" y="146"/>
                  </a:lnTo>
                  <a:lnTo>
                    <a:pt x="615" y="156"/>
                  </a:lnTo>
                  <a:lnTo>
                    <a:pt x="626" y="167"/>
                  </a:lnTo>
                  <a:lnTo>
                    <a:pt x="637" y="179"/>
                  </a:lnTo>
                  <a:lnTo>
                    <a:pt x="647" y="190"/>
                  </a:lnTo>
                  <a:lnTo>
                    <a:pt x="656" y="202"/>
                  </a:lnTo>
                  <a:lnTo>
                    <a:pt x="666" y="215"/>
                  </a:lnTo>
                  <a:lnTo>
                    <a:pt x="674" y="228"/>
                  </a:lnTo>
                  <a:lnTo>
                    <a:pt x="682" y="241"/>
                  </a:lnTo>
                  <a:lnTo>
                    <a:pt x="688" y="255"/>
                  </a:lnTo>
                  <a:lnTo>
                    <a:pt x="696" y="270"/>
                  </a:lnTo>
                  <a:lnTo>
                    <a:pt x="701" y="284"/>
                  </a:lnTo>
                  <a:lnTo>
                    <a:pt x="707" y="300"/>
                  </a:lnTo>
                  <a:lnTo>
                    <a:pt x="711" y="315"/>
                  </a:lnTo>
                  <a:lnTo>
                    <a:pt x="714" y="331"/>
                  </a:lnTo>
                  <a:lnTo>
                    <a:pt x="718" y="347"/>
                  </a:lnTo>
                  <a:lnTo>
                    <a:pt x="720" y="363"/>
                  </a:lnTo>
                  <a:lnTo>
                    <a:pt x="721" y="379"/>
                  </a:lnTo>
                  <a:lnTo>
                    <a:pt x="721" y="396"/>
                  </a:lnTo>
                  <a:lnTo>
                    <a:pt x="721" y="410"/>
                  </a:lnTo>
                  <a:lnTo>
                    <a:pt x="719" y="424"/>
                  </a:lnTo>
                  <a:lnTo>
                    <a:pt x="717" y="438"/>
                  </a:lnTo>
                  <a:lnTo>
                    <a:pt x="712" y="453"/>
                  </a:lnTo>
                  <a:lnTo>
                    <a:pt x="708" y="468"/>
                  </a:lnTo>
                  <a:lnTo>
                    <a:pt x="704" y="483"/>
                  </a:lnTo>
                  <a:lnTo>
                    <a:pt x="697" y="498"/>
                  </a:lnTo>
                  <a:lnTo>
                    <a:pt x="691" y="513"/>
                  </a:lnTo>
                  <a:lnTo>
                    <a:pt x="677" y="545"/>
                  </a:lnTo>
                  <a:lnTo>
                    <a:pt x="660" y="577"/>
                  </a:lnTo>
                  <a:lnTo>
                    <a:pt x="643" y="608"/>
                  </a:lnTo>
                  <a:lnTo>
                    <a:pt x="626" y="641"/>
                  </a:lnTo>
                  <a:lnTo>
                    <a:pt x="610" y="669"/>
                  </a:lnTo>
                  <a:lnTo>
                    <a:pt x="594" y="698"/>
                  </a:lnTo>
                  <a:lnTo>
                    <a:pt x="579" y="727"/>
                  </a:lnTo>
                  <a:lnTo>
                    <a:pt x="565" y="756"/>
                  </a:lnTo>
                  <a:lnTo>
                    <a:pt x="565" y="756"/>
                  </a:lnTo>
                  <a:close/>
                  <a:moveTo>
                    <a:pt x="397" y="1080"/>
                  </a:moveTo>
                  <a:lnTo>
                    <a:pt x="384" y="1079"/>
                  </a:lnTo>
                  <a:lnTo>
                    <a:pt x="373" y="1078"/>
                  </a:lnTo>
                  <a:lnTo>
                    <a:pt x="363" y="1076"/>
                  </a:lnTo>
                  <a:lnTo>
                    <a:pt x="355" y="1073"/>
                  </a:lnTo>
                  <a:lnTo>
                    <a:pt x="346" y="1067"/>
                  </a:lnTo>
                  <a:lnTo>
                    <a:pt x="339" y="1059"/>
                  </a:lnTo>
                  <a:lnTo>
                    <a:pt x="332" y="1049"/>
                  </a:lnTo>
                  <a:lnTo>
                    <a:pt x="326" y="1035"/>
                  </a:lnTo>
                  <a:lnTo>
                    <a:pt x="478" y="1016"/>
                  </a:lnTo>
                  <a:lnTo>
                    <a:pt x="469" y="1036"/>
                  </a:lnTo>
                  <a:lnTo>
                    <a:pt x="462" y="1051"/>
                  </a:lnTo>
                  <a:lnTo>
                    <a:pt x="457" y="1057"/>
                  </a:lnTo>
                  <a:lnTo>
                    <a:pt x="454" y="1062"/>
                  </a:lnTo>
                  <a:lnTo>
                    <a:pt x="450" y="1066"/>
                  </a:lnTo>
                  <a:lnTo>
                    <a:pt x="445" y="1071"/>
                  </a:lnTo>
                  <a:lnTo>
                    <a:pt x="440" y="1073"/>
                  </a:lnTo>
                  <a:lnTo>
                    <a:pt x="436" y="1075"/>
                  </a:lnTo>
                  <a:lnTo>
                    <a:pt x="430" y="1077"/>
                  </a:lnTo>
                  <a:lnTo>
                    <a:pt x="425" y="1078"/>
                  </a:lnTo>
                  <a:lnTo>
                    <a:pt x="412" y="1079"/>
                  </a:lnTo>
                  <a:lnTo>
                    <a:pt x="397" y="1080"/>
                  </a:lnTo>
                  <a:close/>
                  <a:moveTo>
                    <a:pt x="279" y="897"/>
                  </a:moveTo>
                  <a:lnTo>
                    <a:pt x="275" y="881"/>
                  </a:lnTo>
                  <a:lnTo>
                    <a:pt x="269" y="863"/>
                  </a:lnTo>
                  <a:lnTo>
                    <a:pt x="263" y="846"/>
                  </a:lnTo>
                  <a:lnTo>
                    <a:pt x="258" y="828"/>
                  </a:lnTo>
                  <a:lnTo>
                    <a:pt x="537" y="828"/>
                  </a:lnTo>
                  <a:lnTo>
                    <a:pt x="534" y="837"/>
                  </a:lnTo>
                  <a:lnTo>
                    <a:pt x="531" y="847"/>
                  </a:lnTo>
                  <a:lnTo>
                    <a:pt x="528" y="857"/>
                  </a:lnTo>
                  <a:lnTo>
                    <a:pt x="524" y="867"/>
                  </a:lnTo>
                  <a:lnTo>
                    <a:pt x="279" y="897"/>
                  </a:lnTo>
                  <a:close/>
                  <a:moveTo>
                    <a:pt x="491" y="978"/>
                  </a:moveTo>
                  <a:lnTo>
                    <a:pt x="312" y="1000"/>
                  </a:lnTo>
                  <a:lnTo>
                    <a:pt x="307" y="986"/>
                  </a:lnTo>
                  <a:lnTo>
                    <a:pt x="302" y="970"/>
                  </a:lnTo>
                  <a:lnTo>
                    <a:pt x="296" y="952"/>
                  </a:lnTo>
                  <a:lnTo>
                    <a:pt x="290" y="932"/>
                  </a:lnTo>
                  <a:lnTo>
                    <a:pt x="290" y="931"/>
                  </a:lnTo>
                  <a:lnTo>
                    <a:pt x="290" y="931"/>
                  </a:lnTo>
                  <a:lnTo>
                    <a:pt x="512" y="903"/>
                  </a:lnTo>
                  <a:lnTo>
                    <a:pt x="508" y="919"/>
                  </a:lnTo>
                  <a:lnTo>
                    <a:pt x="504" y="936"/>
                  </a:lnTo>
                  <a:lnTo>
                    <a:pt x="499" y="946"/>
                  </a:lnTo>
                  <a:lnTo>
                    <a:pt x="496" y="958"/>
                  </a:lnTo>
                  <a:lnTo>
                    <a:pt x="493" y="968"/>
                  </a:lnTo>
                  <a:lnTo>
                    <a:pt x="491" y="978"/>
                  </a:lnTo>
                  <a:lnTo>
                    <a:pt x="491" y="978"/>
                  </a:lnTo>
                  <a:close/>
                  <a:moveTo>
                    <a:pt x="397" y="0"/>
                  </a:moveTo>
                  <a:lnTo>
                    <a:pt x="376" y="0"/>
                  </a:lnTo>
                  <a:lnTo>
                    <a:pt x="357" y="1"/>
                  </a:lnTo>
                  <a:lnTo>
                    <a:pt x="336" y="5"/>
                  </a:lnTo>
                  <a:lnTo>
                    <a:pt x="317" y="8"/>
                  </a:lnTo>
                  <a:lnTo>
                    <a:pt x="299" y="12"/>
                  </a:lnTo>
                  <a:lnTo>
                    <a:pt x="279" y="18"/>
                  </a:lnTo>
                  <a:lnTo>
                    <a:pt x="261" y="24"/>
                  </a:lnTo>
                  <a:lnTo>
                    <a:pt x="242" y="31"/>
                  </a:lnTo>
                  <a:lnTo>
                    <a:pt x="225" y="39"/>
                  </a:lnTo>
                  <a:lnTo>
                    <a:pt x="208" y="48"/>
                  </a:lnTo>
                  <a:lnTo>
                    <a:pt x="192" y="58"/>
                  </a:lnTo>
                  <a:lnTo>
                    <a:pt x="175" y="67"/>
                  </a:lnTo>
                  <a:lnTo>
                    <a:pt x="160" y="78"/>
                  </a:lnTo>
                  <a:lnTo>
                    <a:pt x="145" y="90"/>
                  </a:lnTo>
                  <a:lnTo>
                    <a:pt x="131" y="103"/>
                  </a:lnTo>
                  <a:lnTo>
                    <a:pt x="117" y="116"/>
                  </a:lnTo>
                  <a:lnTo>
                    <a:pt x="104" y="130"/>
                  </a:lnTo>
                  <a:lnTo>
                    <a:pt x="91" y="144"/>
                  </a:lnTo>
                  <a:lnTo>
                    <a:pt x="79" y="159"/>
                  </a:lnTo>
                  <a:lnTo>
                    <a:pt x="69" y="174"/>
                  </a:lnTo>
                  <a:lnTo>
                    <a:pt x="59" y="190"/>
                  </a:lnTo>
                  <a:lnTo>
                    <a:pt x="49" y="207"/>
                  </a:lnTo>
                  <a:lnTo>
                    <a:pt x="40" y="224"/>
                  </a:lnTo>
                  <a:lnTo>
                    <a:pt x="32" y="242"/>
                  </a:lnTo>
                  <a:lnTo>
                    <a:pt x="25" y="260"/>
                  </a:lnTo>
                  <a:lnTo>
                    <a:pt x="19" y="278"/>
                  </a:lnTo>
                  <a:lnTo>
                    <a:pt x="13" y="297"/>
                  </a:lnTo>
                  <a:lnTo>
                    <a:pt x="9" y="316"/>
                  </a:lnTo>
                  <a:lnTo>
                    <a:pt x="6" y="335"/>
                  </a:lnTo>
                  <a:lnTo>
                    <a:pt x="3" y="356"/>
                  </a:lnTo>
                  <a:lnTo>
                    <a:pt x="2" y="375"/>
                  </a:lnTo>
                  <a:lnTo>
                    <a:pt x="0" y="396"/>
                  </a:lnTo>
                  <a:lnTo>
                    <a:pt x="2" y="410"/>
                  </a:lnTo>
                  <a:lnTo>
                    <a:pt x="3" y="424"/>
                  </a:lnTo>
                  <a:lnTo>
                    <a:pt x="5" y="437"/>
                  </a:lnTo>
                  <a:lnTo>
                    <a:pt x="7" y="451"/>
                  </a:lnTo>
                  <a:lnTo>
                    <a:pt x="13" y="479"/>
                  </a:lnTo>
                  <a:lnTo>
                    <a:pt x="22" y="506"/>
                  </a:lnTo>
                  <a:lnTo>
                    <a:pt x="33" y="534"/>
                  </a:lnTo>
                  <a:lnTo>
                    <a:pt x="46" y="561"/>
                  </a:lnTo>
                  <a:lnTo>
                    <a:pt x="59" y="589"/>
                  </a:lnTo>
                  <a:lnTo>
                    <a:pt x="74" y="617"/>
                  </a:lnTo>
                  <a:lnTo>
                    <a:pt x="103" y="671"/>
                  </a:lnTo>
                  <a:lnTo>
                    <a:pt x="133" y="725"/>
                  </a:lnTo>
                  <a:lnTo>
                    <a:pt x="147" y="752"/>
                  </a:lnTo>
                  <a:lnTo>
                    <a:pt x="160" y="778"/>
                  </a:lnTo>
                  <a:lnTo>
                    <a:pt x="172" y="804"/>
                  </a:lnTo>
                  <a:lnTo>
                    <a:pt x="182" y="830"/>
                  </a:lnTo>
                  <a:lnTo>
                    <a:pt x="206" y="901"/>
                  </a:lnTo>
                  <a:lnTo>
                    <a:pt x="225" y="965"/>
                  </a:lnTo>
                  <a:lnTo>
                    <a:pt x="234" y="994"/>
                  </a:lnTo>
                  <a:lnTo>
                    <a:pt x="242" y="1020"/>
                  </a:lnTo>
                  <a:lnTo>
                    <a:pt x="251" y="1045"/>
                  </a:lnTo>
                  <a:lnTo>
                    <a:pt x="260" y="1066"/>
                  </a:lnTo>
                  <a:lnTo>
                    <a:pt x="265" y="1076"/>
                  </a:lnTo>
                  <a:lnTo>
                    <a:pt x="270" y="1086"/>
                  </a:lnTo>
                  <a:lnTo>
                    <a:pt x="276" y="1094"/>
                  </a:lnTo>
                  <a:lnTo>
                    <a:pt x="281" y="1103"/>
                  </a:lnTo>
                  <a:lnTo>
                    <a:pt x="288" y="1111"/>
                  </a:lnTo>
                  <a:lnTo>
                    <a:pt x="295" y="1118"/>
                  </a:lnTo>
                  <a:lnTo>
                    <a:pt x="302" y="1125"/>
                  </a:lnTo>
                  <a:lnTo>
                    <a:pt x="310" y="1130"/>
                  </a:lnTo>
                  <a:lnTo>
                    <a:pt x="318" y="1135"/>
                  </a:lnTo>
                  <a:lnTo>
                    <a:pt x="328" y="1140"/>
                  </a:lnTo>
                  <a:lnTo>
                    <a:pt x="337" y="1143"/>
                  </a:lnTo>
                  <a:lnTo>
                    <a:pt x="347" y="1146"/>
                  </a:lnTo>
                  <a:lnTo>
                    <a:pt x="359" y="1148"/>
                  </a:lnTo>
                  <a:lnTo>
                    <a:pt x="371" y="1151"/>
                  </a:lnTo>
                  <a:lnTo>
                    <a:pt x="383" y="1152"/>
                  </a:lnTo>
                  <a:lnTo>
                    <a:pt x="397" y="1152"/>
                  </a:lnTo>
                  <a:lnTo>
                    <a:pt x="411" y="1152"/>
                  </a:lnTo>
                  <a:lnTo>
                    <a:pt x="424" y="1151"/>
                  </a:lnTo>
                  <a:lnTo>
                    <a:pt x="436" y="1148"/>
                  </a:lnTo>
                  <a:lnTo>
                    <a:pt x="448" y="1146"/>
                  </a:lnTo>
                  <a:lnTo>
                    <a:pt x="457" y="1143"/>
                  </a:lnTo>
                  <a:lnTo>
                    <a:pt x="467" y="1140"/>
                  </a:lnTo>
                  <a:lnTo>
                    <a:pt x="477" y="1135"/>
                  </a:lnTo>
                  <a:lnTo>
                    <a:pt x="485" y="1130"/>
                  </a:lnTo>
                  <a:lnTo>
                    <a:pt x="493" y="1125"/>
                  </a:lnTo>
                  <a:lnTo>
                    <a:pt x="501" y="1118"/>
                  </a:lnTo>
                  <a:lnTo>
                    <a:pt x="507" y="1111"/>
                  </a:lnTo>
                  <a:lnTo>
                    <a:pt x="513" y="1103"/>
                  </a:lnTo>
                  <a:lnTo>
                    <a:pt x="519" y="1095"/>
                  </a:lnTo>
                  <a:lnTo>
                    <a:pt x="524" y="1086"/>
                  </a:lnTo>
                  <a:lnTo>
                    <a:pt x="530" y="1077"/>
                  </a:lnTo>
                  <a:lnTo>
                    <a:pt x="535" y="1066"/>
                  </a:lnTo>
                  <a:lnTo>
                    <a:pt x="544" y="1045"/>
                  </a:lnTo>
                  <a:lnTo>
                    <a:pt x="552" y="1021"/>
                  </a:lnTo>
                  <a:lnTo>
                    <a:pt x="561" y="994"/>
                  </a:lnTo>
                  <a:lnTo>
                    <a:pt x="570" y="966"/>
                  </a:lnTo>
                  <a:lnTo>
                    <a:pt x="578" y="935"/>
                  </a:lnTo>
                  <a:lnTo>
                    <a:pt x="588" y="902"/>
                  </a:lnTo>
                  <a:lnTo>
                    <a:pt x="599" y="868"/>
                  </a:lnTo>
                  <a:lnTo>
                    <a:pt x="612" y="831"/>
                  </a:lnTo>
                  <a:lnTo>
                    <a:pt x="621" y="805"/>
                  </a:lnTo>
                  <a:lnTo>
                    <a:pt x="633" y="779"/>
                  </a:lnTo>
                  <a:lnTo>
                    <a:pt x="646" y="753"/>
                  </a:lnTo>
                  <a:lnTo>
                    <a:pt x="660" y="726"/>
                  </a:lnTo>
                  <a:lnTo>
                    <a:pt x="691" y="672"/>
                  </a:lnTo>
                  <a:lnTo>
                    <a:pt x="721" y="617"/>
                  </a:lnTo>
                  <a:lnTo>
                    <a:pt x="735" y="589"/>
                  </a:lnTo>
                  <a:lnTo>
                    <a:pt x="749" y="561"/>
                  </a:lnTo>
                  <a:lnTo>
                    <a:pt x="761" y="533"/>
                  </a:lnTo>
                  <a:lnTo>
                    <a:pt x="772" y="506"/>
                  </a:lnTo>
                  <a:lnTo>
                    <a:pt x="780" y="478"/>
                  </a:lnTo>
                  <a:lnTo>
                    <a:pt x="787" y="451"/>
                  </a:lnTo>
                  <a:lnTo>
                    <a:pt x="790" y="437"/>
                  </a:lnTo>
                  <a:lnTo>
                    <a:pt x="791" y="423"/>
                  </a:lnTo>
                  <a:lnTo>
                    <a:pt x="792" y="410"/>
                  </a:lnTo>
                  <a:lnTo>
                    <a:pt x="793" y="396"/>
                  </a:lnTo>
                  <a:lnTo>
                    <a:pt x="792" y="375"/>
                  </a:lnTo>
                  <a:lnTo>
                    <a:pt x="791" y="356"/>
                  </a:lnTo>
                  <a:lnTo>
                    <a:pt x="789" y="335"/>
                  </a:lnTo>
                  <a:lnTo>
                    <a:pt x="785" y="316"/>
                  </a:lnTo>
                  <a:lnTo>
                    <a:pt x="780" y="297"/>
                  </a:lnTo>
                  <a:lnTo>
                    <a:pt x="775" y="278"/>
                  </a:lnTo>
                  <a:lnTo>
                    <a:pt x="769" y="260"/>
                  </a:lnTo>
                  <a:lnTo>
                    <a:pt x="762" y="242"/>
                  </a:lnTo>
                  <a:lnTo>
                    <a:pt x="754" y="224"/>
                  </a:lnTo>
                  <a:lnTo>
                    <a:pt x="746" y="207"/>
                  </a:lnTo>
                  <a:lnTo>
                    <a:pt x="736" y="190"/>
                  </a:lnTo>
                  <a:lnTo>
                    <a:pt x="725" y="174"/>
                  </a:lnTo>
                  <a:lnTo>
                    <a:pt x="714" y="159"/>
                  </a:lnTo>
                  <a:lnTo>
                    <a:pt x="703" y="144"/>
                  </a:lnTo>
                  <a:lnTo>
                    <a:pt x="691" y="130"/>
                  </a:lnTo>
                  <a:lnTo>
                    <a:pt x="677" y="116"/>
                  </a:lnTo>
                  <a:lnTo>
                    <a:pt x="664" y="103"/>
                  </a:lnTo>
                  <a:lnTo>
                    <a:pt x="648" y="90"/>
                  </a:lnTo>
                  <a:lnTo>
                    <a:pt x="633" y="78"/>
                  </a:lnTo>
                  <a:lnTo>
                    <a:pt x="618" y="67"/>
                  </a:lnTo>
                  <a:lnTo>
                    <a:pt x="602" y="58"/>
                  </a:lnTo>
                  <a:lnTo>
                    <a:pt x="586" y="48"/>
                  </a:lnTo>
                  <a:lnTo>
                    <a:pt x="569" y="39"/>
                  </a:lnTo>
                  <a:lnTo>
                    <a:pt x="551" y="31"/>
                  </a:lnTo>
                  <a:lnTo>
                    <a:pt x="533" y="24"/>
                  </a:lnTo>
                  <a:lnTo>
                    <a:pt x="515" y="18"/>
                  </a:lnTo>
                  <a:lnTo>
                    <a:pt x="496" y="12"/>
                  </a:lnTo>
                  <a:lnTo>
                    <a:pt x="477" y="8"/>
                  </a:lnTo>
                  <a:lnTo>
                    <a:pt x="457" y="5"/>
                  </a:lnTo>
                  <a:lnTo>
                    <a:pt x="438" y="1"/>
                  </a:lnTo>
                  <a:lnTo>
                    <a:pt x="417" y="0"/>
                  </a:lnTo>
                  <a:lnTo>
                    <a:pt x="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73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02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프로젝트 주제 선정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278B716-1EA1-4D41-3037-F26DDF503572}"/>
              </a:ext>
            </a:extLst>
          </p:cNvPr>
          <p:cNvGrpSpPr/>
          <p:nvPr/>
        </p:nvGrpSpPr>
        <p:grpSpPr>
          <a:xfrm>
            <a:off x="5968899" y="1821569"/>
            <a:ext cx="5295758" cy="4033829"/>
            <a:chOff x="5968899" y="1821569"/>
            <a:chExt cx="5295758" cy="4033829"/>
          </a:xfrm>
        </p:grpSpPr>
        <p:grpSp>
          <p:nvGrpSpPr>
            <p:cNvPr id="25" name="aeb52f98-16f0-483b-bd73-bc0496595393"/>
            <p:cNvGrpSpPr>
              <a:grpSpLocks noChangeAspect="1"/>
            </p:cNvGrpSpPr>
            <p:nvPr/>
          </p:nvGrpSpPr>
          <p:grpSpPr>
            <a:xfrm>
              <a:off x="5968899" y="1821569"/>
              <a:ext cx="5018252" cy="4033829"/>
              <a:chOff x="5954771" y="1956592"/>
              <a:chExt cx="5586545" cy="4006449"/>
            </a:xfrm>
          </p:grpSpPr>
          <p:sp>
            <p:nvSpPr>
              <p:cNvPr id="26" name="Arc 6"/>
              <p:cNvSpPr/>
              <p:nvPr/>
            </p:nvSpPr>
            <p:spPr>
              <a:xfrm rot="5400000" flipH="1">
                <a:off x="5954772" y="2409444"/>
                <a:ext cx="2931986" cy="2931987"/>
              </a:xfrm>
              <a:prstGeom prst="arc">
                <a:avLst>
                  <a:gd name="adj1" fmla="val 10937437"/>
                  <a:gd name="adj2" fmla="val 0"/>
                </a:avLst>
              </a:prstGeom>
              <a:solidFill>
                <a:schemeClr val="tx2">
                  <a:lumMod val="20000"/>
                  <a:lumOff val="80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grpSp>
            <p:nvGrpSpPr>
              <p:cNvPr id="27" name="Group 8"/>
              <p:cNvGrpSpPr/>
              <p:nvPr/>
            </p:nvGrpSpPr>
            <p:grpSpPr>
              <a:xfrm>
                <a:off x="6984900" y="2157924"/>
                <a:ext cx="1098336" cy="3681753"/>
                <a:chOff x="6323706" y="2808235"/>
                <a:chExt cx="563563" cy="1889125"/>
              </a:xfrm>
              <a:solidFill>
                <a:schemeClr val="tx2">
                  <a:lumMod val="60000"/>
                  <a:lumOff val="40000"/>
                </a:schemeClr>
              </a:solidFill>
            </p:grpSpPr>
            <p:sp>
              <p:nvSpPr>
                <p:cNvPr id="35" name="Freeform: Shape 9"/>
                <p:cNvSpPr>
                  <a:spLocks/>
                </p:cNvSpPr>
                <p:nvPr/>
              </p:nvSpPr>
              <p:spPr bwMode="auto">
                <a:xfrm>
                  <a:off x="6323706" y="2808235"/>
                  <a:ext cx="563563" cy="1889125"/>
                </a:xfrm>
                <a:custGeom>
                  <a:avLst/>
                  <a:gdLst>
                    <a:gd name="T0" fmla="*/ 336 w 355"/>
                    <a:gd name="T1" fmla="*/ 1041 h 1190"/>
                    <a:gd name="T2" fmla="*/ 293 w 355"/>
                    <a:gd name="T3" fmla="*/ 922 h 1190"/>
                    <a:gd name="T4" fmla="*/ 226 w 355"/>
                    <a:gd name="T5" fmla="*/ 835 h 1190"/>
                    <a:gd name="T6" fmla="*/ 223 w 355"/>
                    <a:gd name="T7" fmla="*/ 753 h 1190"/>
                    <a:gd name="T8" fmla="*/ 270 w 355"/>
                    <a:gd name="T9" fmla="*/ 551 h 1190"/>
                    <a:gd name="T10" fmla="*/ 267 w 355"/>
                    <a:gd name="T11" fmla="*/ 459 h 1190"/>
                    <a:gd name="T12" fmla="*/ 280 w 355"/>
                    <a:gd name="T13" fmla="*/ 383 h 1190"/>
                    <a:gd name="T14" fmla="*/ 294 w 355"/>
                    <a:gd name="T15" fmla="*/ 344 h 1190"/>
                    <a:gd name="T16" fmla="*/ 301 w 355"/>
                    <a:gd name="T17" fmla="*/ 308 h 1190"/>
                    <a:gd name="T18" fmla="*/ 305 w 355"/>
                    <a:gd name="T19" fmla="*/ 228 h 1190"/>
                    <a:gd name="T20" fmla="*/ 271 w 355"/>
                    <a:gd name="T21" fmla="*/ 197 h 1190"/>
                    <a:gd name="T22" fmla="*/ 285 w 355"/>
                    <a:gd name="T23" fmla="*/ 183 h 1190"/>
                    <a:gd name="T24" fmla="*/ 277 w 355"/>
                    <a:gd name="T25" fmla="*/ 129 h 1190"/>
                    <a:gd name="T26" fmla="*/ 269 w 355"/>
                    <a:gd name="T27" fmla="*/ 77 h 1190"/>
                    <a:gd name="T28" fmla="*/ 224 w 355"/>
                    <a:gd name="T29" fmla="*/ 9 h 1190"/>
                    <a:gd name="T30" fmla="*/ 151 w 355"/>
                    <a:gd name="T31" fmla="*/ 11 h 1190"/>
                    <a:gd name="T32" fmla="*/ 132 w 355"/>
                    <a:gd name="T33" fmla="*/ 50 h 1190"/>
                    <a:gd name="T34" fmla="*/ 134 w 355"/>
                    <a:gd name="T35" fmla="*/ 58 h 1190"/>
                    <a:gd name="T36" fmla="*/ 132 w 355"/>
                    <a:gd name="T37" fmla="*/ 98 h 1190"/>
                    <a:gd name="T38" fmla="*/ 135 w 355"/>
                    <a:gd name="T39" fmla="*/ 132 h 1190"/>
                    <a:gd name="T40" fmla="*/ 145 w 355"/>
                    <a:gd name="T41" fmla="*/ 162 h 1190"/>
                    <a:gd name="T42" fmla="*/ 162 w 355"/>
                    <a:gd name="T43" fmla="*/ 179 h 1190"/>
                    <a:gd name="T44" fmla="*/ 118 w 355"/>
                    <a:gd name="T45" fmla="*/ 219 h 1190"/>
                    <a:gd name="T46" fmla="*/ 69 w 355"/>
                    <a:gd name="T47" fmla="*/ 266 h 1190"/>
                    <a:gd name="T48" fmla="*/ 57 w 355"/>
                    <a:gd name="T49" fmla="*/ 281 h 1190"/>
                    <a:gd name="T50" fmla="*/ 35 w 355"/>
                    <a:gd name="T51" fmla="*/ 294 h 1190"/>
                    <a:gd name="T52" fmla="*/ 27 w 355"/>
                    <a:gd name="T53" fmla="*/ 306 h 1190"/>
                    <a:gd name="T54" fmla="*/ 5 w 355"/>
                    <a:gd name="T55" fmla="*/ 325 h 1190"/>
                    <a:gd name="T56" fmla="*/ 15 w 355"/>
                    <a:gd name="T57" fmla="*/ 387 h 1190"/>
                    <a:gd name="T58" fmla="*/ 64 w 355"/>
                    <a:gd name="T59" fmla="*/ 394 h 1190"/>
                    <a:gd name="T60" fmla="*/ 72 w 355"/>
                    <a:gd name="T61" fmla="*/ 421 h 1190"/>
                    <a:gd name="T62" fmla="*/ 38 w 355"/>
                    <a:gd name="T63" fmla="*/ 507 h 1190"/>
                    <a:gd name="T64" fmla="*/ 50 w 355"/>
                    <a:gd name="T65" fmla="*/ 514 h 1190"/>
                    <a:gd name="T66" fmla="*/ 49 w 355"/>
                    <a:gd name="T67" fmla="*/ 553 h 1190"/>
                    <a:gd name="T68" fmla="*/ 74 w 355"/>
                    <a:gd name="T69" fmla="*/ 705 h 1190"/>
                    <a:gd name="T70" fmla="*/ 116 w 355"/>
                    <a:gd name="T71" fmla="*/ 818 h 1190"/>
                    <a:gd name="T72" fmla="*/ 135 w 355"/>
                    <a:gd name="T73" fmla="*/ 945 h 1190"/>
                    <a:gd name="T74" fmla="*/ 139 w 355"/>
                    <a:gd name="T75" fmla="*/ 1084 h 1190"/>
                    <a:gd name="T76" fmla="*/ 101 w 355"/>
                    <a:gd name="T77" fmla="*/ 1134 h 1190"/>
                    <a:gd name="T78" fmla="*/ 100 w 355"/>
                    <a:gd name="T79" fmla="*/ 1161 h 1190"/>
                    <a:gd name="T80" fmla="*/ 147 w 355"/>
                    <a:gd name="T81" fmla="*/ 1162 h 1190"/>
                    <a:gd name="T82" fmla="*/ 190 w 355"/>
                    <a:gd name="T83" fmla="*/ 1099 h 1190"/>
                    <a:gd name="T84" fmla="*/ 193 w 355"/>
                    <a:gd name="T85" fmla="*/ 1124 h 1190"/>
                    <a:gd name="T86" fmla="*/ 201 w 355"/>
                    <a:gd name="T87" fmla="*/ 1116 h 1190"/>
                    <a:gd name="T88" fmla="*/ 217 w 355"/>
                    <a:gd name="T89" fmla="*/ 1047 h 1190"/>
                    <a:gd name="T90" fmla="*/ 201 w 355"/>
                    <a:gd name="T91" fmla="*/ 996 h 1190"/>
                    <a:gd name="T92" fmla="*/ 196 w 355"/>
                    <a:gd name="T93" fmla="*/ 929 h 1190"/>
                    <a:gd name="T94" fmla="*/ 257 w 355"/>
                    <a:gd name="T95" fmla="*/ 1004 h 1190"/>
                    <a:gd name="T96" fmla="*/ 277 w 355"/>
                    <a:gd name="T97" fmla="*/ 1080 h 1190"/>
                    <a:gd name="T98" fmla="*/ 262 w 355"/>
                    <a:gd name="T99" fmla="*/ 1130 h 1190"/>
                    <a:gd name="T100" fmla="*/ 226 w 355"/>
                    <a:gd name="T101" fmla="*/ 1159 h 1190"/>
                    <a:gd name="T102" fmla="*/ 251 w 355"/>
                    <a:gd name="T103" fmla="*/ 1189 h 1190"/>
                    <a:gd name="T104" fmla="*/ 309 w 355"/>
                    <a:gd name="T105" fmla="*/ 1173 h 1190"/>
                    <a:gd name="T106" fmla="*/ 323 w 355"/>
                    <a:gd name="T107" fmla="*/ 1134 h 1190"/>
                    <a:gd name="T108" fmla="*/ 327 w 355"/>
                    <a:gd name="T109" fmla="*/ 1158 h 1190"/>
                    <a:gd name="T110" fmla="*/ 335 w 355"/>
                    <a:gd name="T111" fmla="*/ 1116 h 1190"/>
                    <a:gd name="T112" fmla="*/ 355 w 355"/>
                    <a:gd name="T113" fmla="*/ 1078 h 1190"/>
                    <a:gd name="T114" fmla="*/ 232 w 355"/>
                    <a:gd name="T115" fmla="*/ 155 h 1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55" h="1190">
                      <a:moveTo>
                        <a:pt x="355" y="1078"/>
                      </a:moveTo>
                      <a:lnTo>
                        <a:pt x="355" y="1078"/>
                      </a:lnTo>
                      <a:lnTo>
                        <a:pt x="354" y="1062"/>
                      </a:lnTo>
                      <a:lnTo>
                        <a:pt x="352" y="1058"/>
                      </a:lnTo>
                      <a:lnTo>
                        <a:pt x="351" y="1054"/>
                      </a:lnTo>
                      <a:lnTo>
                        <a:pt x="346" y="1049"/>
                      </a:lnTo>
                      <a:lnTo>
                        <a:pt x="336" y="1041"/>
                      </a:lnTo>
                      <a:lnTo>
                        <a:pt x="336" y="1041"/>
                      </a:lnTo>
                      <a:lnTo>
                        <a:pt x="328" y="1031"/>
                      </a:lnTo>
                      <a:lnTo>
                        <a:pt x="323" y="1026"/>
                      </a:lnTo>
                      <a:lnTo>
                        <a:pt x="319" y="1019"/>
                      </a:lnTo>
                      <a:lnTo>
                        <a:pt x="315" y="1007"/>
                      </a:lnTo>
                      <a:lnTo>
                        <a:pt x="315" y="1007"/>
                      </a:lnTo>
                      <a:lnTo>
                        <a:pt x="305" y="962"/>
                      </a:lnTo>
                      <a:lnTo>
                        <a:pt x="297" y="935"/>
                      </a:lnTo>
                      <a:lnTo>
                        <a:pt x="293" y="922"/>
                      </a:lnTo>
                      <a:lnTo>
                        <a:pt x="286" y="908"/>
                      </a:lnTo>
                      <a:lnTo>
                        <a:pt x="286" y="908"/>
                      </a:lnTo>
                      <a:lnTo>
                        <a:pt x="280" y="898"/>
                      </a:lnTo>
                      <a:lnTo>
                        <a:pt x="271" y="887"/>
                      </a:lnTo>
                      <a:lnTo>
                        <a:pt x="254" y="871"/>
                      </a:lnTo>
                      <a:lnTo>
                        <a:pt x="238" y="854"/>
                      </a:lnTo>
                      <a:lnTo>
                        <a:pt x="231" y="845"/>
                      </a:lnTo>
                      <a:lnTo>
                        <a:pt x="226" y="835"/>
                      </a:lnTo>
                      <a:lnTo>
                        <a:pt x="226" y="835"/>
                      </a:lnTo>
                      <a:lnTo>
                        <a:pt x="221" y="826"/>
                      </a:lnTo>
                      <a:lnTo>
                        <a:pt x="219" y="815"/>
                      </a:lnTo>
                      <a:lnTo>
                        <a:pt x="217" y="806"/>
                      </a:lnTo>
                      <a:lnTo>
                        <a:pt x="217" y="796"/>
                      </a:lnTo>
                      <a:lnTo>
                        <a:pt x="219" y="776"/>
                      </a:lnTo>
                      <a:lnTo>
                        <a:pt x="223" y="753"/>
                      </a:lnTo>
                      <a:lnTo>
                        <a:pt x="223" y="753"/>
                      </a:lnTo>
                      <a:lnTo>
                        <a:pt x="235" y="682"/>
                      </a:lnTo>
                      <a:lnTo>
                        <a:pt x="244" y="611"/>
                      </a:lnTo>
                      <a:lnTo>
                        <a:pt x="244" y="611"/>
                      </a:lnTo>
                      <a:lnTo>
                        <a:pt x="253" y="552"/>
                      </a:lnTo>
                      <a:lnTo>
                        <a:pt x="253" y="552"/>
                      </a:lnTo>
                      <a:lnTo>
                        <a:pt x="257" y="552"/>
                      </a:lnTo>
                      <a:lnTo>
                        <a:pt x="266" y="552"/>
                      </a:lnTo>
                      <a:lnTo>
                        <a:pt x="270" y="551"/>
                      </a:lnTo>
                      <a:lnTo>
                        <a:pt x="274" y="548"/>
                      </a:lnTo>
                      <a:lnTo>
                        <a:pt x="277" y="544"/>
                      </a:lnTo>
                      <a:lnTo>
                        <a:pt x="278" y="538"/>
                      </a:lnTo>
                      <a:lnTo>
                        <a:pt x="278" y="538"/>
                      </a:lnTo>
                      <a:lnTo>
                        <a:pt x="273" y="497"/>
                      </a:lnTo>
                      <a:lnTo>
                        <a:pt x="269" y="466"/>
                      </a:lnTo>
                      <a:lnTo>
                        <a:pt x="269" y="466"/>
                      </a:lnTo>
                      <a:lnTo>
                        <a:pt x="267" y="459"/>
                      </a:lnTo>
                      <a:lnTo>
                        <a:pt x="263" y="447"/>
                      </a:lnTo>
                      <a:lnTo>
                        <a:pt x="262" y="440"/>
                      </a:lnTo>
                      <a:lnTo>
                        <a:pt x="262" y="432"/>
                      </a:lnTo>
                      <a:lnTo>
                        <a:pt x="263" y="422"/>
                      </a:lnTo>
                      <a:lnTo>
                        <a:pt x="267" y="413"/>
                      </a:lnTo>
                      <a:lnTo>
                        <a:pt x="267" y="413"/>
                      </a:lnTo>
                      <a:lnTo>
                        <a:pt x="277" y="389"/>
                      </a:lnTo>
                      <a:lnTo>
                        <a:pt x="280" y="383"/>
                      </a:lnTo>
                      <a:lnTo>
                        <a:pt x="280" y="375"/>
                      </a:lnTo>
                      <a:lnTo>
                        <a:pt x="280" y="375"/>
                      </a:lnTo>
                      <a:lnTo>
                        <a:pt x="281" y="367"/>
                      </a:lnTo>
                      <a:lnTo>
                        <a:pt x="284" y="358"/>
                      </a:lnTo>
                      <a:lnTo>
                        <a:pt x="286" y="351"/>
                      </a:lnTo>
                      <a:lnTo>
                        <a:pt x="289" y="347"/>
                      </a:lnTo>
                      <a:lnTo>
                        <a:pt x="289" y="347"/>
                      </a:lnTo>
                      <a:lnTo>
                        <a:pt x="294" y="344"/>
                      </a:lnTo>
                      <a:lnTo>
                        <a:pt x="296" y="341"/>
                      </a:lnTo>
                      <a:lnTo>
                        <a:pt x="296" y="337"/>
                      </a:lnTo>
                      <a:lnTo>
                        <a:pt x="296" y="337"/>
                      </a:lnTo>
                      <a:lnTo>
                        <a:pt x="297" y="332"/>
                      </a:lnTo>
                      <a:lnTo>
                        <a:pt x="298" y="325"/>
                      </a:lnTo>
                      <a:lnTo>
                        <a:pt x="301" y="317"/>
                      </a:lnTo>
                      <a:lnTo>
                        <a:pt x="301" y="308"/>
                      </a:lnTo>
                      <a:lnTo>
                        <a:pt x="301" y="308"/>
                      </a:lnTo>
                      <a:lnTo>
                        <a:pt x="302" y="298"/>
                      </a:lnTo>
                      <a:lnTo>
                        <a:pt x="305" y="285"/>
                      </a:lnTo>
                      <a:lnTo>
                        <a:pt x="307" y="273"/>
                      </a:lnTo>
                      <a:lnTo>
                        <a:pt x="309" y="260"/>
                      </a:lnTo>
                      <a:lnTo>
                        <a:pt x="309" y="260"/>
                      </a:lnTo>
                      <a:lnTo>
                        <a:pt x="309" y="248"/>
                      </a:lnTo>
                      <a:lnTo>
                        <a:pt x="308" y="235"/>
                      </a:lnTo>
                      <a:lnTo>
                        <a:pt x="305" y="228"/>
                      </a:lnTo>
                      <a:lnTo>
                        <a:pt x="302" y="221"/>
                      </a:lnTo>
                      <a:lnTo>
                        <a:pt x="300" y="215"/>
                      </a:lnTo>
                      <a:lnTo>
                        <a:pt x="294" y="209"/>
                      </a:lnTo>
                      <a:lnTo>
                        <a:pt x="294" y="209"/>
                      </a:lnTo>
                      <a:lnTo>
                        <a:pt x="290" y="205"/>
                      </a:lnTo>
                      <a:lnTo>
                        <a:pt x="285" y="201"/>
                      </a:lnTo>
                      <a:lnTo>
                        <a:pt x="277" y="198"/>
                      </a:lnTo>
                      <a:lnTo>
                        <a:pt x="271" y="197"/>
                      </a:lnTo>
                      <a:lnTo>
                        <a:pt x="267" y="197"/>
                      </a:lnTo>
                      <a:lnTo>
                        <a:pt x="267" y="197"/>
                      </a:lnTo>
                      <a:lnTo>
                        <a:pt x="274" y="196"/>
                      </a:lnTo>
                      <a:lnTo>
                        <a:pt x="278" y="194"/>
                      </a:lnTo>
                      <a:lnTo>
                        <a:pt x="281" y="192"/>
                      </a:lnTo>
                      <a:lnTo>
                        <a:pt x="281" y="192"/>
                      </a:lnTo>
                      <a:lnTo>
                        <a:pt x="284" y="189"/>
                      </a:lnTo>
                      <a:lnTo>
                        <a:pt x="285" y="183"/>
                      </a:lnTo>
                      <a:lnTo>
                        <a:pt x="286" y="178"/>
                      </a:lnTo>
                      <a:lnTo>
                        <a:pt x="285" y="167"/>
                      </a:lnTo>
                      <a:lnTo>
                        <a:pt x="285" y="167"/>
                      </a:lnTo>
                      <a:lnTo>
                        <a:pt x="285" y="154"/>
                      </a:lnTo>
                      <a:lnTo>
                        <a:pt x="285" y="148"/>
                      </a:lnTo>
                      <a:lnTo>
                        <a:pt x="284" y="142"/>
                      </a:lnTo>
                      <a:lnTo>
                        <a:pt x="281" y="135"/>
                      </a:lnTo>
                      <a:lnTo>
                        <a:pt x="277" y="129"/>
                      </a:lnTo>
                      <a:lnTo>
                        <a:pt x="271" y="124"/>
                      </a:lnTo>
                      <a:lnTo>
                        <a:pt x="262" y="119"/>
                      </a:lnTo>
                      <a:lnTo>
                        <a:pt x="262" y="119"/>
                      </a:lnTo>
                      <a:lnTo>
                        <a:pt x="265" y="116"/>
                      </a:lnTo>
                      <a:lnTo>
                        <a:pt x="267" y="107"/>
                      </a:lnTo>
                      <a:lnTo>
                        <a:pt x="269" y="98"/>
                      </a:lnTo>
                      <a:lnTo>
                        <a:pt x="269" y="89"/>
                      </a:lnTo>
                      <a:lnTo>
                        <a:pt x="269" y="77"/>
                      </a:lnTo>
                      <a:lnTo>
                        <a:pt x="266" y="63"/>
                      </a:lnTo>
                      <a:lnTo>
                        <a:pt x="266" y="63"/>
                      </a:lnTo>
                      <a:lnTo>
                        <a:pt x="262" y="48"/>
                      </a:lnTo>
                      <a:lnTo>
                        <a:pt x="257" y="38"/>
                      </a:lnTo>
                      <a:lnTo>
                        <a:pt x="250" y="27"/>
                      </a:lnTo>
                      <a:lnTo>
                        <a:pt x="242" y="20"/>
                      </a:lnTo>
                      <a:lnTo>
                        <a:pt x="232" y="13"/>
                      </a:lnTo>
                      <a:lnTo>
                        <a:pt x="224" y="9"/>
                      </a:lnTo>
                      <a:lnTo>
                        <a:pt x="207" y="3"/>
                      </a:lnTo>
                      <a:lnTo>
                        <a:pt x="207" y="3"/>
                      </a:lnTo>
                      <a:lnTo>
                        <a:pt x="199" y="1"/>
                      </a:lnTo>
                      <a:lnTo>
                        <a:pt x="189" y="0"/>
                      </a:lnTo>
                      <a:lnTo>
                        <a:pt x="178" y="1"/>
                      </a:lnTo>
                      <a:lnTo>
                        <a:pt x="167" y="3"/>
                      </a:lnTo>
                      <a:lnTo>
                        <a:pt x="159" y="7"/>
                      </a:lnTo>
                      <a:lnTo>
                        <a:pt x="151" y="11"/>
                      </a:lnTo>
                      <a:lnTo>
                        <a:pt x="149" y="13"/>
                      </a:lnTo>
                      <a:lnTo>
                        <a:pt x="147" y="16"/>
                      </a:lnTo>
                      <a:lnTo>
                        <a:pt x="146" y="19"/>
                      </a:lnTo>
                      <a:lnTo>
                        <a:pt x="146" y="23"/>
                      </a:lnTo>
                      <a:lnTo>
                        <a:pt x="146" y="23"/>
                      </a:lnTo>
                      <a:lnTo>
                        <a:pt x="143" y="27"/>
                      </a:lnTo>
                      <a:lnTo>
                        <a:pt x="136" y="40"/>
                      </a:lnTo>
                      <a:lnTo>
                        <a:pt x="132" y="50"/>
                      </a:lnTo>
                      <a:lnTo>
                        <a:pt x="130" y="62"/>
                      </a:lnTo>
                      <a:lnTo>
                        <a:pt x="128" y="77"/>
                      </a:lnTo>
                      <a:lnTo>
                        <a:pt x="127" y="93"/>
                      </a:lnTo>
                      <a:lnTo>
                        <a:pt x="127" y="93"/>
                      </a:lnTo>
                      <a:lnTo>
                        <a:pt x="128" y="78"/>
                      </a:lnTo>
                      <a:lnTo>
                        <a:pt x="131" y="66"/>
                      </a:lnTo>
                      <a:lnTo>
                        <a:pt x="132" y="62"/>
                      </a:lnTo>
                      <a:lnTo>
                        <a:pt x="134" y="58"/>
                      </a:lnTo>
                      <a:lnTo>
                        <a:pt x="134" y="58"/>
                      </a:lnTo>
                      <a:lnTo>
                        <a:pt x="132" y="63"/>
                      </a:lnTo>
                      <a:lnTo>
                        <a:pt x="131" y="74"/>
                      </a:lnTo>
                      <a:lnTo>
                        <a:pt x="131" y="74"/>
                      </a:lnTo>
                      <a:lnTo>
                        <a:pt x="132" y="81"/>
                      </a:lnTo>
                      <a:lnTo>
                        <a:pt x="132" y="92"/>
                      </a:lnTo>
                      <a:lnTo>
                        <a:pt x="132" y="92"/>
                      </a:lnTo>
                      <a:lnTo>
                        <a:pt x="132" y="98"/>
                      </a:lnTo>
                      <a:lnTo>
                        <a:pt x="131" y="102"/>
                      </a:lnTo>
                      <a:lnTo>
                        <a:pt x="130" y="107"/>
                      </a:lnTo>
                      <a:lnTo>
                        <a:pt x="130" y="113"/>
                      </a:lnTo>
                      <a:lnTo>
                        <a:pt x="130" y="113"/>
                      </a:lnTo>
                      <a:lnTo>
                        <a:pt x="131" y="119"/>
                      </a:lnTo>
                      <a:lnTo>
                        <a:pt x="132" y="123"/>
                      </a:lnTo>
                      <a:lnTo>
                        <a:pt x="134" y="127"/>
                      </a:lnTo>
                      <a:lnTo>
                        <a:pt x="135" y="132"/>
                      </a:lnTo>
                      <a:lnTo>
                        <a:pt x="135" y="132"/>
                      </a:lnTo>
                      <a:lnTo>
                        <a:pt x="135" y="138"/>
                      </a:lnTo>
                      <a:lnTo>
                        <a:pt x="136" y="140"/>
                      </a:lnTo>
                      <a:lnTo>
                        <a:pt x="139" y="144"/>
                      </a:lnTo>
                      <a:lnTo>
                        <a:pt x="139" y="150"/>
                      </a:lnTo>
                      <a:lnTo>
                        <a:pt x="139" y="150"/>
                      </a:lnTo>
                      <a:lnTo>
                        <a:pt x="140" y="156"/>
                      </a:lnTo>
                      <a:lnTo>
                        <a:pt x="145" y="162"/>
                      </a:lnTo>
                      <a:lnTo>
                        <a:pt x="149" y="165"/>
                      </a:lnTo>
                      <a:lnTo>
                        <a:pt x="154" y="167"/>
                      </a:lnTo>
                      <a:lnTo>
                        <a:pt x="154" y="167"/>
                      </a:lnTo>
                      <a:lnTo>
                        <a:pt x="158" y="170"/>
                      </a:lnTo>
                      <a:lnTo>
                        <a:pt x="161" y="173"/>
                      </a:lnTo>
                      <a:lnTo>
                        <a:pt x="162" y="175"/>
                      </a:lnTo>
                      <a:lnTo>
                        <a:pt x="162" y="179"/>
                      </a:lnTo>
                      <a:lnTo>
                        <a:pt x="162" y="179"/>
                      </a:lnTo>
                      <a:lnTo>
                        <a:pt x="162" y="183"/>
                      </a:lnTo>
                      <a:lnTo>
                        <a:pt x="161" y="188"/>
                      </a:lnTo>
                      <a:lnTo>
                        <a:pt x="159" y="192"/>
                      </a:lnTo>
                      <a:lnTo>
                        <a:pt x="155" y="194"/>
                      </a:lnTo>
                      <a:lnTo>
                        <a:pt x="155" y="194"/>
                      </a:lnTo>
                      <a:lnTo>
                        <a:pt x="122" y="220"/>
                      </a:lnTo>
                      <a:lnTo>
                        <a:pt x="122" y="220"/>
                      </a:lnTo>
                      <a:lnTo>
                        <a:pt x="118" y="219"/>
                      </a:lnTo>
                      <a:lnTo>
                        <a:pt x="108" y="220"/>
                      </a:lnTo>
                      <a:lnTo>
                        <a:pt x="103" y="221"/>
                      </a:lnTo>
                      <a:lnTo>
                        <a:pt x="96" y="225"/>
                      </a:lnTo>
                      <a:lnTo>
                        <a:pt x="91" y="229"/>
                      </a:lnTo>
                      <a:lnTo>
                        <a:pt x="86" y="236"/>
                      </a:lnTo>
                      <a:lnTo>
                        <a:pt x="86" y="236"/>
                      </a:lnTo>
                      <a:lnTo>
                        <a:pt x="74" y="258"/>
                      </a:lnTo>
                      <a:lnTo>
                        <a:pt x="69" y="266"/>
                      </a:lnTo>
                      <a:lnTo>
                        <a:pt x="69" y="266"/>
                      </a:lnTo>
                      <a:lnTo>
                        <a:pt x="68" y="267"/>
                      </a:lnTo>
                      <a:lnTo>
                        <a:pt x="66" y="269"/>
                      </a:lnTo>
                      <a:lnTo>
                        <a:pt x="64" y="269"/>
                      </a:lnTo>
                      <a:lnTo>
                        <a:pt x="61" y="270"/>
                      </a:lnTo>
                      <a:lnTo>
                        <a:pt x="59" y="274"/>
                      </a:lnTo>
                      <a:lnTo>
                        <a:pt x="59" y="274"/>
                      </a:lnTo>
                      <a:lnTo>
                        <a:pt x="57" y="281"/>
                      </a:lnTo>
                      <a:lnTo>
                        <a:pt x="53" y="286"/>
                      </a:lnTo>
                      <a:lnTo>
                        <a:pt x="49" y="290"/>
                      </a:lnTo>
                      <a:lnTo>
                        <a:pt x="45" y="291"/>
                      </a:lnTo>
                      <a:lnTo>
                        <a:pt x="45" y="291"/>
                      </a:lnTo>
                      <a:lnTo>
                        <a:pt x="39" y="291"/>
                      </a:lnTo>
                      <a:lnTo>
                        <a:pt x="37" y="291"/>
                      </a:lnTo>
                      <a:lnTo>
                        <a:pt x="35" y="294"/>
                      </a:lnTo>
                      <a:lnTo>
                        <a:pt x="35" y="294"/>
                      </a:lnTo>
                      <a:lnTo>
                        <a:pt x="37" y="297"/>
                      </a:lnTo>
                      <a:lnTo>
                        <a:pt x="37" y="300"/>
                      </a:lnTo>
                      <a:lnTo>
                        <a:pt x="38" y="301"/>
                      </a:lnTo>
                      <a:lnTo>
                        <a:pt x="35" y="304"/>
                      </a:lnTo>
                      <a:lnTo>
                        <a:pt x="35" y="304"/>
                      </a:lnTo>
                      <a:lnTo>
                        <a:pt x="32" y="305"/>
                      </a:lnTo>
                      <a:lnTo>
                        <a:pt x="30" y="306"/>
                      </a:lnTo>
                      <a:lnTo>
                        <a:pt x="27" y="306"/>
                      </a:lnTo>
                      <a:lnTo>
                        <a:pt x="26" y="308"/>
                      </a:lnTo>
                      <a:lnTo>
                        <a:pt x="26" y="308"/>
                      </a:lnTo>
                      <a:lnTo>
                        <a:pt x="23" y="317"/>
                      </a:lnTo>
                      <a:lnTo>
                        <a:pt x="23" y="317"/>
                      </a:lnTo>
                      <a:lnTo>
                        <a:pt x="16" y="318"/>
                      </a:lnTo>
                      <a:lnTo>
                        <a:pt x="11" y="321"/>
                      </a:lnTo>
                      <a:lnTo>
                        <a:pt x="5" y="325"/>
                      </a:lnTo>
                      <a:lnTo>
                        <a:pt x="5" y="325"/>
                      </a:lnTo>
                      <a:lnTo>
                        <a:pt x="3" y="333"/>
                      </a:lnTo>
                      <a:lnTo>
                        <a:pt x="0" y="344"/>
                      </a:lnTo>
                      <a:lnTo>
                        <a:pt x="0" y="356"/>
                      </a:lnTo>
                      <a:lnTo>
                        <a:pt x="3" y="370"/>
                      </a:lnTo>
                      <a:lnTo>
                        <a:pt x="3" y="370"/>
                      </a:lnTo>
                      <a:lnTo>
                        <a:pt x="5" y="377"/>
                      </a:lnTo>
                      <a:lnTo>
                        <a:pt x="10" y="382"/>
                      </a:lnTo>
                      <a:lnTo>
                        <a:pt x="15" y="387"/>
                      </a:lnTo>
                      <a:lnTo>
                        <a:pt x="20" y="390"/>
                      </a:lnTo>
                      <a:lnTo>
                        <a:pt x="31" y="395"/>
                      </a:lnTo>
                      <a:lnTo>
                        <a:pt x="41" y="397"/>
                      </a:lnTo>
                      <a:lnTo>
                        <a:pt x="41" y="397"/>
                      </a:lnTo>
                      <a:lnTo>
                        <a:pt x="55" y="397"/>
                      </a:lnTo>
                      <a:lnTo>
                        <a:pt x="62" y="395"/>
                      </a:lnTo>
                      <a:lnTo>
                        <a:pt x="62" y="395"/>
                      </a:lnTo>
                      <a:lnTo>
                        <a:pt x="64" y="394"/>
                      </a:lnTo>
                      <a:lnTo>
                        <a:pt x="65" y="394"/>
                      </a:lnTo>
                      <a:lnTo>
                        <a:pt x="66" y="395"/>
                      </a:lnTo>
                      <a:lnTo>
                        <a:pt x="66" y="401"/>
                      </a:lnTo>
                      <a:lnTo>
                        <a:pt x="66" y="401"/>
                      </a:lnTo>
                      <a:lnTo>
                        <a:pt x="68" y="408"/>
                      </a:lnTo>
                      <a:lnTo>
                        <a:pt x="69" y="414"/>
                      </a:lnTo>
                      <a:lnTo>
                        <a:pt x="72" y="421"/>
                      </a:lnTo>
                      <a:lnTo>
                        <a:pt x="72" y="421"/>
                      </a:lnTo>
                      <a:lnTo>
                        <a:pt x="61" y="439"/>
                      </a:lnTo>
                      <a:lnTo>
                        <a:pt x="53" y="455"/>
                      </a:lnTo>
                      <a:lnTo>
                        <a:pt x="46" y="470"/>
                      </a:lnTo>
                      <a:lnTo>
                        <a:pt x="46" y="470"/>
                      </a:lnTo>
                      <a:lnTo>
                        <a:pt x="42" y="489"/>
                      </a:lnTo>
                      <a:lnTo>
                        <a:pt x="41" y="499"/>
                      </a:lnTo>
                      <a:lnTo>
                        <a:pt x="41" y="499"/>
                      </a:lnTo>
                      <a:lnTo>
                        <a:pt x="38" y="507"/>
                      </a:lnTo>
                      <a:lnTo>
                        <a:pt x="38" y="510"/>
                      </a:lnTo>
                      <a:lnTo>
                        <a:pt x="41" y="511"/>
                      </a:lnTo>
                      <a:lnTo>
                        <a:pt x="41" y="511"/>
                      </a:lnTo>
                      <a:lnTo>
                        <a:pt x="45" y="513"/>
                      </a:lnTo>
                      <a:lnTo>
                        <a:pt x="47" y="511"/>
                      </a:lnTo>
                      <a:lnTo>
                        <a:pt x="49" y="511"/>
                      </a:lnTo>
                      <a:lnTo>
                        <a:pt x="50" y="514"/>
                      </a:lnTo>
                      <a:lnTo>
                        <a:pt x="50" y="514"/>
                      </a:lnTo>
                      <a:lnTo>
                        <a:pt x="51" y="518"/>
                      </a:lnTo>
                      <a:lnTo>
                        <a:pt x="54" y="520"/>
                      </a:lnTo>
                      <a:lnTo>
                        <a:pt x="57" y="520"/>
                      </a:lnTo>
                      <a:lnTo>
                        <a:pt x="57" y="520"/>
                      </a:lnTo>
                      <a:lnTo>
                        <a:pt x="55" y="522"/>
                      </a:lnTo>
                      <a:lnTo>
                        <a:pt x="51" y="533"/>
                      </a:lnTo>
                      <a:lnTo>
                        <a:pt x="50" y="541"/>
                      </a:lnTo>
                      <a:lnTo>
                        <a:pt x="49" y="553"/>
                      </a:lnTo>
                      <a:lnTo>
                        <a:pt x="49" y="568"/>
                      </a:lnTo>
                      <a:lnTo>
                        <a:pt x="49" y="587"/>
                      </a:lnTo>
                      <a:lnTo>
                        <a:pt x="49" y="587"/>
                      </a:lnTo>
                      <a:lnTo>
                        <a:pt x="50" y="606"/>
                      </a:lnTo>
                      <a:lnTo>
                        <a:pt x="53" y="625"/>
                      </a:lnTo>
                      <a:lnTo>
                        <a:pt x="59" y="656"/>
                      </a:lnTo>
                      <a:lnTo>
                        <a:pt x="68" y="683"/>
                      </a:lnTo>
                      <a:lnTo>
                        <a:pt x="74" y="705"/>
                      </a:lnTo>
                      <a:lnTo>
                        <a:pt x="74" y="705"/>
                      </a:lnTo>
                      <a:lnTo>
                        <a:pt x="81" y="726"/>
                      </a:lnTo>
                      <a:lnTo>
                        <a:pt x="91" y="748"/>
                      </a:lnTo>
                      <a:lnTo>
                        <a:pt x="99" y="768"/>
                      </a:lnTo>
                      <a:lnTo>
                        <a:pt x="105" y="784"/>
                      </a:lnTo>
                      <a:lnTo>
                        <a:pt x="105" y="784"/>
                      </a:lnTo>
                      <a:lnTo>
                        <a:pt x="111" y="799"/>
                      </a:lnTo>
                      <a:lnTo>
                        <a:pt x="116" y="818"/>
                      </a:lnTo>
                      <a:lnTo>
                        <a:pt x="120" y="840"/>
                      </a:lnTo>
                      <a:lnTo>
                        <a:pt x="122" y="850"/>
                      </a:lnTo>
                      <a:lnTo>
                        <a:pt x="123" y="861"/>
                      </a:lnTo>
                      <a:lnTo>
                        <a:pt x="123" y="861"/>
                      </a:lnTo>
                      <a:lnTo>
                        <a:pt x="124" y="884"/>
                      </a:lnTo>
                      <a:lnTo>
                        <a:pt x="127" y="907"/>
                      </a:lnTo>
                      <a:lnTo>
                        <a:pt x="135" y="945"/>
                      </a:lnTo>
                      <a:lnTo>
                        <a:pt x="135" y="945"/>
                      </a:lnTo>
                      <a:lnTo>
                        <a:pt x="143" y="987"/>
                      </a:lnTo>
                      <a:lnTo>
                        <a:pt x="147" y="1010"/>
                      </a:lnTo>
                      <a:lnTo>
                        <a:pt x="149" y="1030"/>
                      </a:lnTo>
                      <a:lnTo>
                        <a:pt x="149" y="1030"/>
                      </a:lnTo>
                      <a:lnTo>
                        <a:pt x="147" y="1046"/>
                      </a:lnTo>
                      <a:lnTo>
                        <a:pt x="146" y="1060"/>
                      </a:lnTo>
                      <a:lnTo>
                        <a:pt x="142" y="1073"/>
                      </a:lnTo>
                      <a:lnTo>
                        <a:pt x="139" y="1084"/>
                      </a:lnTo>
                      <a:lnTo>
                        <a:pt x="139" y="1084"/>
                      </a:lnTo>
                      <a:lnTo>
                        <a:pt x="136" y="1091"/>
                      </a:lnTo>
                      <a:lnTo>
                        <a:pt x="132" y="1097"/>
                      </a:lnTo>
                      <a:lnTo>
                        <a:pt x="118" y="1116"/>
                      </a:lnTo>
                      <a:lnTo>
                        <a:pt x="118" y="1116"/>
                      </a:lnTo>
                      <a:lnTo>
                        <a:pt x="112" y="1123"/>
                      </a:lnTo>
                      <a:lnTo>
                        <a:pt x="108" y="1127"/>
                      </a:lnTo>
                      <a:lnTo>
                        <a:pt x="101" y="1134"/>
                      </a:lnTo>
                      <a:lnTo>
                        <a:pt x="99" y="1135"/>
                      </a:lnTo>
                      <a:lnTo>
                        <a:pt x="96" y="1138"/>
                      </a:lnTo>
                      <a:lnTo>
                        <a:pt x="96" y="1142"/>
                      </a:lnTo>
                      <a:lnTo>
                        <a:pt x="95" y="1147"/>
                      </a:lnTo>
                      <a:lnTo>
                        <a:pt x="95" y="1147"/>
                      </a:lnTo>
                      <a:lnTo>
                        <a:pt x="96" y="1153"/>
                      </a:lnTo>
                      <a:lnTo>
                        <a:pt x="97" y="1157"/>
                      </a:lnTo>
                      <a:lnTo>
                        <a:pt x="100" y="1161"/>
                      </a:lnTo>
                      <a:lnTo>
                        <a:pt x="104" y="1163"/>
                      </a:lnTo>
                      <a:lnTo>
                        <a:pt x="109" y="1165"/>
                      </a:lnTo>
                      <a:lnTo>
                        <a:pt x="115" y="1166"/>
                      </a:lnTo>
                      <a:lnTo>
                        <a:pt x="127" y="1166"/>
                      </a:lnTo>
                      <a:lnTo>
                        <a:pt x="127" y="1166"/>
                      </a:lnTo>
                      <a:lnTo>
                        <a:pt x="135" y="1166"/>
                      </a:lnTo>
                      <a:lnTo>
                        <a:pt x="142" y="1163"/>
                      </a:lnTo>
                      <a:lnTo>
                        <a:pt x="147" y="1162"/>
                      </a:lnTo>
                      <a:lnTo>
                        <a:pt x="154" y="1158"/>
                      </a:lnTo>
                      <a:lnTo>
                        <a:pt x="163" y="1150"/>
                      </a:lnTo>
                      <a:lnTo>
                        <a:pt x="169" y="1143"/>
                      </a:lnTo>
                      <a:lnTo>
                        <a:pt x="169" y="1143"/>
                      </a:lnTo>
                      <a:lnTo>
                        <a:pt x="178" y="1127"/>
                      </a:lnTo>
                      <a:lnTo>
                        <a:pt x="188" y="1105"/>
                      </a:lnTo>
                      <a:lnTo>
                        <a:pt x="188" y="1105"/>
                      </a:lnTo>
                      <a:lnTo>
                        <a:pt x="190" y="1099"/>
                      </a:lnTo>
                      <a:lnTo>
                        <a:pt x="192" y="1095"/>
                      </a:lnTo>
                      <a:lnTo>
                        <a:pt x="193" y="1095"/>
                      </a:lnTo>
                      <a:lnTo>
                        <a:pt x="193" y="1097"/>
                      </a:lnTo>
                      <a:lnTo>
                        <a:pt x="193" y="1105"/>
                      </a:lnTo>
                      <a:lnTo>
                        <a:pt x="193" y="1105"/>
                      </a:lnTo>
                      <a:lnTo>
                        <a:pt x="193" y="1118"/>
                      </a:lnTo>
                      <a:lnTo>
                        <a:pt x="193" y="1124"/>
                      </a:lnTo>
                      <a:lnTo>
                        <a:pt x="193" y="1124"/>
                      </a:lnTo>
                      <a:lnTo>
                        <a:pt x="193" y="1128"/>
                      </a:lnTo>
                      <a:lnTo>
                        <a:pt x="194" y="1130"/>
                      </a:lnTo>
                      <a:lnTo>
                        <a:pt x="196" y="1131"/>
                      </a:lnTo>
                      <a:lnTo>
                        <a:pt x="197" y="1131"/>
                      </a:lnTo>
                      <a:lnTo>
                        <a:pt x="200" y="1130"/>
                      </a:lnTo>
                      <a:lnTo>
                        <a:pt x="200" y="1124"/>
                      </a:lnTo>
                      <a:lnTo>
                        <a:pt x="200" y="1124"/>
                      </a:lnTo>
                      <a:lnTo>
                        <a:pt x="201" y="1116"/>
                      </a:lnTo>
                      <a:lnTo>
                        <a:pt x="203" y="1103"/>
                      </a:lnTo>
                      <a:lnTo>
                        <a:pt x="205" y="1089"/>
                      </a:lnTo>
                      <a:lnTo>
                        <a:pt x="209" y="1078"/>
                      </a:lnTo>
                      <a:lnTo>
                        <a:pt x="209" y="1078"/>
                      </a:lnTo>
                      <a:lnTo>
                        <a:pt x="213" y="1069"/>
                      </a:lnTo>
                      <a:lnTo>
                        <a:pt x="217" y="1058"/>
                      </a:lnTo>
                      <a:lnTo>
                        <a:pt x="219" y="1053"/>
                      </a:lnTo>
                      <a:lnTo>
                        <a:pt x="217" y="1047"/>
                      </a:lnTo>
                      <a:lnTo>
                        <a:pt x="216" y="1041"/>
                      </a:lnTo>
                      <a:lnTo>
                        <a:pt x="212" y="1034"/>
                      </a:lnTo>
                      <a:lnTo>
                        <a:pt x="212" y="1034"/>
                      </a:lnTo>
                      <a:lnTo>
                        <a:pt x="209" y="1027"/>
                      </a:lnTo>
                      <a:lnTo>
                        <a:pt x="207" y="1020"/>
                      </a:lnTo>
                      <a:lnTo>
                        <a:pt x="204" y="1010"/>
                      </a:lnTo>
                      <a:lnTo>
                        <a:pt x="203" y="1000"/>
                      </a:lnTo>
                      <a:lnTo>
                        <a:pt x="201" y="996"/>
                      </a:lnTo>
                      <a:lnTo>
                        <a:pt x="200" y="992"/>
                      </a:lnTo>
                      <a:lnTo>
                        <a:pt x="200" y="992"/>
                      </a:lnTo>
                      <a:lnTo>
                        <a:pt x="197" y="987"/>
                      </a:lnTo>
                      <a:lnTo>
                        <a:pt x="196" y="983"/>
                      </a:lnTo>
                      <a:lnTo>
                        <a:pt x="194" y="973"/>
                      </a:lnTo>
                      <a:lnTo>
                        <a:pt x="196" y="954"/>
                      </a:lnTo>
                      <a:lnTo>
                        <a:pt x="196" y="954"/>
                      </a:lnTo>
                      <a:lnTo>
                        <a:pt x="196" y="929"/>
                      </a:lnTo>
                      <a:lnTo>
                        <a:pt x="197" y="911"/>
                      </a:lnTo>
                      <a:lnTo>
                        <a:pt x="197" y="911"/>
                      </a:lnTo>
                      <a:lnTo>
                        <a:pt x="205" y="923"/>
                      </a:lnTo>
                      <a:lnTo>
                        <a:pt x="223" y="952"/>
                      </a:lnTo>
                      <a:lnTo>
                        <a:pt x="223" y="952"/>
                      </a:lnTo>
                      <a:lnTo>
                        <a:pt x="234" y="969"/>
                      </a:lnTo>
                      <a:lnTo>
                        <a:pt x="246" y="987"/>
                      </a:lnTo>
                      <a:lnTo>
                        <a:pt x="257" y="1004"/>
                      </a:lnTo>
                      <a:lnTo>
                        <a:pt x="266" y="1020"/>
                      </a:lnTo>
                      <a:lnTo>
                        <a:pt x="266" y="1020"/>
                      </a:lnTo>
                      <a:lnTo>
                        <a:pt x="273" y="1035"/>
                      </a:lnTo>
                      <a:lnTo>
                        <a:pt x="277" y="1050"/>
                      </a:lnTo>
                      <a:lnTo>
                        <a:pt x="278" y="1057"/>
                      </a:lnTo>
                      <a:lnTo>
                        <a:pt x="280" y="1065"/>
                      </a:lnTo>
                      <a:lnTo>
                        <a:pt x="278" y="1072"/>
                      </a:lnTo>
                      <a:lnTo>
                        <a:pt x="277" y="1080"/>
                      </a:lnTo>
                      <a:lnTo>
                        <a:pt x="277" y="1080"/>
                      </a:lnTo>
                      <a:lnTo>
                        <a:pt x="273" y="1093"/>
                      </a:lnTo>
                      <a:lnTo>
                        <a:pt x="269" y="1104"/>
                      </a:lnTo>
                      <a:lnTo>
                        <a:pt x="266" y="1112"/>
                      </a:lnTo>
                      <a:lnTo>
                        <a:pt x="265" y="1122"/>
                      </a:lnTo>
                      <a:lnTo>
                        <a:pt x="265" y="1122"/>
                      </a:lnTo>
                      <a:lnTo>
                        <a:pt x="263" y="1126"/>
                      </a:lnTo>
                      <a:lnTo>
                        <a:pt x="262" y="1130"/>
                      </a:lnTo>
                      <a:lnTo>
                        <a:pt x="258" y="1136"/>
                      </a:lnTo>
                      <a:lnTo>
                        <a:pt x="251" y="1141"/>
                      </a:lnTo>
                      <a:lnTo>
                        <a:pt x="246" y="1145"/>
                      </a:lnTo>
                      <a:lnTo>
                        <a:pt x="246" y="1145"/>
                      </a:lnTo>
                      <a:lnTo>
                        <a:pt x="239" y="1149"/>
                      </a:lnTo>
                      <a:lnTo>
                        <a:pt x="231" y="1153"/>
                      </a:lnTo>
                      <a:lnTo>
                        <a:pt x="228" y="1155"/>
                      </a:lnTo>
                      <a:lnTo>
                        <a:pt x="226" y="1159"/>
                      </a:lnTo>
                      <a:lnTo>
                        <a:pt x="224" y="1165"/>
                      </a:lnTo>
                      <a:lnTo>
                        <a:pt x="224" y="1172"/>
                      </a:lnTo>
                      <a:lnTo>
                        <a:pt x="224" y="1172"/>
                      </a:lnTo>
                      <a:lnTo>
                        <a:pt x="226" y="1178"/>
                      </a:lnTo>
                      <a:lnTo>
                        <a:pt x="230" y="1184"/>
                      </a:lnTo>
                      <a:lnTo>
                        <a:pt x="235" y="1186"/>
                      </a:lnTo>
                      <a:lnTo>
                        <a:pt x="243" y="1189"/>
                      </a:lnTo>
                      <a:lnTo>
                        <a:pt x="251" y="1189"/>
                      </a:lnTo>
                      <a:lnTo>
                        <a:pt x="259" y="1190"/>
                      </a:lnTo>
                      <a:lnTo>
                        <a:pt x="274" y="1189"/>
                      </a:lnTo>
                      <a:lnTo>
                        <a:pt x="274" y="1189"/>
                      </a:lnTo>
                      <a:lnTo>
                        <a:pt x="288" y="1186"/>
                      </a:lnTo>
                      <a:lnTo>
                        <a:pt x="294" y="1184"/>
                      </a:lnTo>
                      <a:lnTo>
                        <a:pt x="300" y="1181"/>
                      </a:lnTo>
                      <a:lnTo>
                        <a:pt x="305" y="1177"/>
                      </a:lnTo>
                      <a:lnTo>
                        <a:pt x="309" y="1173"/>
                      </a:lnTo>
                      <a:lnTo>
                        <a:pt x="313" y="1168"/>
                      </a:lnTo>
                      <a:lnTo>
                        <a:pt x="316" y="1162"/>
                      </a:lnTo>
                      <a:lnTo>
                        <a:pt x="316" y="1162"/>
                      </a:lnTo>
                      <a:lnTo>
                        <a:pt x="320" y="1142"/>
                      </a:lnTo>
                      <a:lnTo>
                        <a:pt x="321" y="1135"/>
                      </a:lnTo>
                      <a:lnTo>
                        <a:pt x="323" y="1134"/>
                      </a:lnTo>
                      <a:lnTo>
                        <a:pt x="323" y="1134"/>
                      </a:lnTo>
                      <a:lnTo>
                        <a:pt x="323" y="1134"/>
                      </a:lnTo>
                      <a:lnTo>
                        <a:pt x="325" y="1134"/>
                      </a:lnTo>
                      <a:lnTo>
                        <a:pt x="325" y="1135"/>
                      </a:lnTo>
                      <a:lnTo>
                        <a:pt x="325" y="1145"/>
                      </a:lnTo>
                      <a:lnTo>
                        <a:pt x="325" y="1145"/>
                      </a:lnTo>
                      <a:lnTo>
                        <a:pt x="325" y="1154"/>
                      </a:lnTo>
                      <a:lnTo>
                        <a:pt x="325" y="1157"/>
                      </a:lnTo>
                      <a:lnTo>
                        <a:pt x="327" y="1158"/>
                      </a:lnTo>
                      <a:lnTo>
                        <a:pt x="327" y="1158"/>
                      </a:lnTo>
                      <a:lnTo>
                        <a:pt x="329" y="1158"/>
                      </a:lnTo>
                      <a:lnTo>
                        <a:pt x="331" y="1158"/>
                      </a:lnTo>
                      <a:lnTo>
                        <a:pt x="332" y="1155"/>
                      </a:lnTo>
                      <a:lnTo>
                        <a:pt x="334" y="1150"/>
                      </a:lnTo>
                      <a:lnTo>
                        <a:pt x="334" y="1150"/>
                      </a:lnTo>
                      <a:lnTo>
                        <a:pt x="334" y="1132"/>
                      </a:lnTo>
                      <a:lnTo>
                        <a:pt x="334" y="1124"/>
                      </a:lnTo>
                      <a:lnTo>
                        <a:pt x="335" y="1116"/>
                      </a:lnTo>
                      <a:lnTo>
                        <a:pt x="335" y="1116"/>
                      </a:lnTo>
                      <a:lnTo>
                        <a:pt x="336" y="1114"/>
                      </a:lnTo>
                      <a:lnTo>
                        <a:pt x="339" y="1111"/>
                      </a:lnTo>
                      <a:lnTo>
                        <a:pt x="347" y="1105"/>
                      </a:lnTo>
                      <a:lnTo>
                        <a:pt x="350" y="1101"/>
                      </a:lnTo>
                      <a:lnTo>
                        <a:pt x="352" y="1096"/>
                      </a:lnTo>
                      <a:lnTo>
                        <a:pt x="355" y="1089"/>
                      </a:lnTo>
                      <a:lnTo>
                        <a:pt x="355" y="1078"/>
                      </a:lnTo>
                      <a:lnTo>
                        <a:pt x="355" y="1078"/>
                      </a:lnTo>
                      <a:close/>
                      <a:moveTo>
                        <a:pt x="236" y="143"/>
                      </a:moveTo>
                      <a:lnTo>
                        <a:pt x="236" y="143"/>
                      </a:lnTo>
                      <a:lnTo>
                        <a:pt x="236" y="148"/>
                      </a:lnTo>
                      <a:lnTo>
                        <a:pt x="236" y="155"/>
                      </a:lnTo>
                      <a:lnTo>
                        <a:pt x="234" y="162"/>
                      </a:lnTo>
                      <a:lnTo>
                        <a:pt x="234" y="162"/>
                      </a:lnTo>
                      <a:lnTo>
                        <a:pt x="232" y="155"/>
                      </a:lnTo>
                      <a:lnTo>
                        <a:pt x="234" y="148"/>
                      </a:lnTo>
                      <a:lnTo>
                        <a:pt x="236" y="143"/>
                      </a:lnTo>
                      <a:lnTo>
                        <a:pt x="236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36" name="Freeform: Shape 13"/>
                <p:cNvSpPr>
                  <a:spLocks/>
                </p:cNvSpPr>
                <p:nvPr/>
              </p:nvSpPr>
              <p:spPr bwMode="auto">
                <a:xfrm>
                  <a:off x="6441182" y="3465460"/>
                  <a:ext cx="55563" cy="161925"/>
                </a:xfrm>
                <a:custGeom>
                  <a:avLst/>
                  <a:gdLst>
                    <a:gd name="T0" fmla="*/ 0 w 35"/>
                    <a:gd name="T1" fmla="*/ 100 h 102"/>
                    <a:gd name="T2" fmla="*/ 0 w 35"/>
                    <a:gd name="T3" fmla="*/ 100 h 102"/>
                    <a:gd name="T4" fmla="*/ 8 w 35"/>
                    <a:gd name="T5" fmla="*/ 102 h 102"/>
                    <a:gd name="T6" fmla="*/ 17 w 35"/>
                    <a:gd name="T7" fmla="*/ 102 h 102"/>
                    <a:gd name="T8" fmla="*/ 19 w 35"/>
                    <a:gd name="T9" fmla="*/ 102 h 102"/>
                    <a:gd name="T10" fmla="*/ 21 w 35"/>
                    <a:gd name="T11" fmla="*/ 100 h 102"/>
                    <a:gd name="T12" fmla="*/ 21 w 35"/>
                    <a:gd name="T13" fmla="*/ 100 h 102"/>
                    <a:gd name="T14" fmla="*/ 27 w 35"/>
                    <a:gd name="T15" fmla="*/ 54 h 102"/>
                    <a:gd name="T16" fmla="*/ 31 w 35"/>
                    <a:gd name="T17" fmla="*/ 21 h 102"/>
                    <a:gd name="T18" fmla="*/ 35 w 35"/>
                    <a:gd name="T19" fmla="*/ 0 h 102"/>
                    <a:gd name="T20" fmla="*/ 35 w 35"/>
                    <a:gd name="T21" fmla="*/ 0 h 102"/>
                    <a:gd name="T22" fmla="*/ 29 w 35"/>
                    <a:gd name="T23" fmla="*/ 21 h 102"/>
                    <a:gd name="T24" fmla="*/ 15 w 35"/>
                    <a:gd name="T25" fmla="*/ 50 h 102"/>
                    <a:gd name="T26" fmla="*/ 15 w 35"/>
                    <a:gd name="T27" fmla="*/ 50 h 102"/>
                    <a:gd name="T28" fmla="*/ 10 w 35"/>
                    <a:gd name="T29" fmla="*/ 61 h 102"/>
                    <a:gd name="T30" fmla="*/ 4 w 35"/>
                    <a:gd name="T31" fmla="*/ 72 h 102"/>
                    <a:gd name="T32" fmla="*/ 2 w 35"/>
                    <a:gd name="T33" fmla="*/ 84 h 102"/>
                    <a:gd name="T34" fmla="*/ 0 w 35"/>
                    <a:gd name="T35" fmla="*/ 100 h 102"/>
                    <a:gd name="T36" fmla="*/ 0 w 35"/>
                    <a:gd name="T37" fmla="*/ 10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5" h="102">
                      <a:moveTo>
                        <a:pt x="0" y="100"/>
                      </a:moveTo>
                      <a:lnTo>
                        <a:pt x="0" y="100"/>
                      </a:lnTo>
                      <a:lnTo>
                        <a:pt x="8" y="102"/>
                      </a:lnTo>
                      <a:lnTo>
                        <a:pt x="17" y="102"/>
                      </a:lnTo>
                      <a:lnTo>
                        <a:pt x="19" y="102"/>
                      </a:lnTo>
                      <a:lnTo>
                        <a:pt x="21" y="100"/>
                      </a:lnTo>
                      <a:lnTo>
                        <a:pt x="21" y="100"/>
                      </a:lnTo>
                      <a:lnTo>
                        <a:pt x="27" y="54"/>
                      </a:lnTo>
                      <a:lnTo>
                        <a:pt x="31" y="21"/>
                      </a:lnTo>
                      <a:lnTo>
                        <a:pt x="35" y="0"/>
                      </a:lnTo>
                      <a:lnTo>
                        <a:pt x="35" y="0"/>
                      </a:lnTo>
                      <a:lnTo>
                        <a:pt x="29" y="21"/>
                      </a:lnTo>
                      <a:lnTo>
                        <a:pt x="15" y="50"/>
                      </a:lnTo>
                      <a:lnTo>
                        <a:pt x="15" y="50"/>
                      </a:lnTo>
                      <a:lnTo>
                        <a:pt x="10" y="61"/>
                      </a:lnTo>
                      <a:lnTo>
                        <a:pt x="4" y="72"/>
                      </a:lnTo>
                      <a:lnTo>
                        <a:pt x="2" y="84"/>
                      </a:lnTo>
                      <a:lnTo>
                        <a:pt x="0" y="100"/>
                      </a:lnTo>
                      <a:lnTo>
                        <a:pt x="0" y="1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dirty="0">
                    <a:latin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8" name="Freeform: Shape 30"/>
              <p:cNvSpPr/>
              <p:nvPr/>
            </p:nvSpPr>
            <p:spPr>
              <a:xfrm flipH="1">
                <a:off x="8606468" y="1956592"/>
                <a:ext cx="2934848" cy="4006449"/>
              </a:xfrm>
              <a:custGeom>
                <a:avLst/>
                <a:gdLst>
                  <a:gd name="connsiteX0" fmla="*/ 0 w 3142702"/>
                  <a:gd name="connsiteY0" fmla="*/ 0 h 829414"/>
                  <a:gd name="connsiteX1" fmla="*/ 2817151 w 3142702"/>
                  <a:gd name="connsiteY1" fmla="*/ 0 h 829414"/>
                  <a:gd name="connsiteX2" fmla="*/ 2817151 w 3142702"/>
                  <a:gd name="connsiteY2" fmla="*/ 241289 h 829414"/>
                  <a:gd name="connsiteX3" fmla="*/ 3142702 w 3142702"/>
                  <a:gd name="connsiteY3" fmla="*/ 414953 h 829414"/>
                  <a:gd name="connsiteX4" fmla="*/ 2817151 w 3142702"/>
                  <a:gd name="connsiteY4" fmla="*/ 588615 h 829414"/>
                  <a:gd name="connsiteX5" fmla="*/ 2817151 w 3142702"/>
                  <a:gd name="connsiteY5" fmla="*/ 829414 h 829414"/>
                  <a:gd name="connsiteX6" fmla="*/ 0 w 3142702"/>
                  <a:gd name="connsiteY6" fmla="*/ 829414 h 829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42702" h="829414">
                    <a:moveTo>
                      <a:pt x="0" y="0"/>
                    </a:moveTo>
                    <a:lnTo>
                      <a:pt x="2817151" y="0"/>
                    </a:lnTo>
                    <a:lnTo>
                      <a:pt x="2817151" y="241289"/>
                    </a:lnTo>
                    <a:lnTo>
                      <a:pt x="3142702" y="414953"/>
                    </a:lnTo>
                    <a:lnTo>
                      <a:pt x="2817151" y="588615"/>
                    </a:lnTo>
                    <a:lnTo>
                      <a:pt x="2817151" y="829414"/>
                    </a:lnTo>
                    <a:lnTo>
                      <a:pt x="0" y="829414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  <a:alpha val="40000"/>
                </a:schemeClr>
              </a:solidFill>
              <a:ln w="317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0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Rectangle 33"/>
              <p:cNvSpPr/>
              <p:nvPr/>
            </p:nvSpPr>
            <p:spPr>
              <a:xfrm>
                <a:off x="10439525" y="2049020"/>
                <a:ext cx="1062637" cy="289515"/>
              </a:xfrm>
              <a:prstGeom prst="rect">
                <a:avLst/>
              </a:prstGeom>
              <a:solidFill>
                <a:schemeClr val="accent4"/>
              </a:solidFill>
            </p:spPr>
            <p:txBody>
              <a:bodyPr wrap="none">
                <a:noAutofit/>
              </a:bodyPr>
              <a:lstStyle/>
              <a:p>
                <a:pPr lvl="0" algn="r">
                  <a:buClr>
                    <a:srgbClr val="E24848"/>
                  </a:buClr>
                </a:pPr>
                <a:r>
                  <a:rPr lang="ko-KR" altLang="en-US" sz="1200" dirty="0">
                    <a:solidFill>
                      <a:srgbClr val="FFFFFF">
                        <a:lumMod val="95000"/>
                      </a:srgb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주제 변경 후</a:t>
                </a:r>
                <a:endParaRPr lang="zh-CN" altLang="en-US" sz="1200" dirty="0">
                  <a:solidFill>
                    <a:srgbClr val="FFFFFF">
                      <a:lumMod val="95000"/>
                    </a:srgb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0" name="Oval 17"/>
              <p:cNvSpPr/>
              <p:nvPr/>
            </p:nvSpPr>
            <p:spPr>
              <a:xfrm>
                <a:off x="8316048" y="3656606"/>
                <a:ext cx="513046" cy="51304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3" name="Freeform: Shape 49"/>
              <p:cNvSpPr>
                <a:spLocks/>
              </p:cNvSpPr>
              <p:nvPr/>
            </p:nvSpPr>
            <p:spPr bwMode="auto">
              <a:xfrm>
                <a:off x="8430349" y="3779659"/>
                <a:ext cx="261904" cy="261904"/>
              </a:xfrm>
              <a:custGeom>
                <a:avLst/>
                <a:gdLst>
                  <a:gd name="T0" fmla="*/ 824 w 1152"/>
                  <a:gd name="T1" fmla="*/ 897 h 1153"/>
                  <a:gd name="T2" fmla="*/ 743 w 1152"/>
                  <a:gd name="T3" fmla="*/ 712 h 1153"/>
                  <a:gd name="T4" fmla="*/ 920 w 1152"/>
                  <a:gd name="T5" fmla="*/ 644 h 1153"/>
                  <a:gd name="T6" fmla="*/ 972 w 1152"/>
                  <a:gd name="T7" fmla="*/ 505 h 1153"/>
                  <a:gd name="T8" fmla="*/ 920 w 1152"/>
                  <a:gd name="T9" fmla="*/ 365 h 1153"/>
                  <a:gd name="T10" fmla="*/ 743 w 1152"/>
                  <a:gd name="T11" fmla="*/ 297 h 1153"/>
                  <a:gd name="T12" fmla="*/ 824 w 1152"/>
                  <a:gd name="T13" fmla="*/ 114 h 1153"/>
                  <a:gd name="T14" fmla="*/ 909 w 1152"/>
                  <a:gd name="T15" fmla="*/ 74 h 1153"/>
                  <a:gd name="T16" fmla="*/ 986 w 1152"/>
                  <a:gd name="T17" fmla="*/ 124 h 1153"/>
                  <a:gd name="T18" fmla="*/ 1058 w 1152"/>
                  <a:gd name="T19" fmla="*/ 298 h 1153"/>
                  <a:gd name="T20" fmla="*/ 1066 w 1152"/>
                  <a:gd name="T21" fmla="*/ 673 h 1153"/>
                  <a:gd name="T22" fmla="*/ 993 w 1152"/>
                  <a:gd name="T23" fmla="*/ 874 h 1153"/>
                  <a:gd name="T24" fmla="*/ 919 w 1152"/>
                  <a:gd name="T25" fmla="*/ 934 h 1153"/>
                  <a:gd name="T26" fmla="*/ 447 w 1152"/>
                  <a:gd name="T27" fmla="*/ 608 h 1153"/>
                  <a:gd name="T28" fmla="*/ 401 w 1152"/>
                  <a:gd name="T29" fmla="*/ 547 h 1153"/>
                  <a:gd name="T30" fmla="*/ 405 w 1152"/>
                  <a:gd name="T31" fmla="*/ 453 h 1153"/>
                  <a:gd name="T32" fmla="*/ 453 w 1152"/>
                  <a:gd name="T33" fmla="*/ 399 h 1153"/>
                  <a:gd name="T34" fmla="*/ 550 w 1152"/>
                  <a:gd name="T35" fmla="*/ 386 h 1153"/>
                  <a:gd name="T36" fmla="*/ 654 w 1152"/>
                  <a:gd name="T37" fmla="*/ 390 h 1153"/>
                  <a:gd name="T38" fmla="*/ 652 w 1152"/>
                  <a:gd name="T39" fmla="*/ 596 h 1153"/>
                  <a:gd name="T40" fmla="*/ 562 w 1152"/>
                  <a:gd name="T41" fmla="*/ 628 h 1153"/>
                  <a:gd name="T42" fmla="*/ 288 w 1152"/>
                  <a:gd name="T43" fmla="*/ 1080 h 1153"/>
                  <a:gd name="T44" fmla="*/ 269 w 1152"/>
                  <a:gd name="T45" fmla="*/ 685 h 1153"/>
                  <a:gd name="T46" fmla="*/ 397 w 1152"/>
                  <a:gd name="T47" fmla="*/ 985 h 1153"/>
                  <a:gd name="T48" fmla="*/ 72 w 1152"/>
                  <a:gd name="T49" fmla="*/ 505 h 1153"/>
                  <a:gd name="T50" fmla="*/ 98 w 1152"/>
                  <a:gd name="T51" fmla="*/ 421 h 1153"/>
                  <a:gd name="T52" fmla="*/ 388 w 1152"/>
                  <a:gd name="T53" fmla="*/ 407 h 1153"/>
                  <a:gd name="T54" fmla="*/ 362 w 1152"/>
                  <a:gd name="T55" fmla="*/ 536 h 1153"/>
                  <a:gd name="T56" fmla="*/ 129 w 1152"/>
                  <a:gd name="T57" fmla="*/ 610 h 1153"/>
                  <a:gd name="T58" fmla="*/ 81 w 1152"/>
                  <a:gd name="T59" fmla="*/ 556 h 1153"/>
                  <a:gd name="T60" fmla="*/ 721 w 1152"/>
                  <a:gd name="T61" fmla="*/ 450 h 1153"/>
                  <a:gd name="T62" fmla="*/ 868 w 1152"/>
                  <a:gd name="T63" fmla="*/ 415 h 1153"/>
                  <a:gd name="T64" fmla="*/ 899 w 1152"/>
                  <a:gd name="T65" fmla="*/ 494 h 1153"/>
                  <a:gd name="T66" fmla="*/ 879 w 1152"/>
                  <a:gd name="T67" fmla="*/ 581 h 1153"/>
                  <a:gd name="T68" fmla="*/ 725 w 1152"/>
                  <a:gd name="T69" fmla="*/ 613 h 1153"/>
                  <a:gd name="T70" fmla="*/ 860 w 1152"/>
                  <a:gd name="T71" fmla="*/ 6 h 1153"/>
                  <a:gd name="T72" fmla="*/ 761 w 1152"/>
                  <a:gd name="T73" fmla="*/ 77 h 1153"/>
                  <a:gd name="T74" fmla="*/ 675 w 1152"/>
                  <a:gd name="T75" fmla="*/ 210 h 1153"/>
                  <a:gd name="T76" fmla="*/ 531 w 1152"/>
                  <a:gd name="T77" fmla="*/ 317 h 1153"/>
                  <a:gd name="T78" fmla="*/ 101 w 1152"/>
                  <a:gd name="T79" fmla="*/ 333 h 1153"/>
                  <a:gd name="T80" fmla="*/ 11 w 1152"/>
                  <a:gd name="T81" fmla="*/ 434 h 1153"/>
                  <a:gd name="T82" fmla="*/ 17 w 1152"/>
                  <a:gd name="T83" fmla="*/ 591 h 1153"/>
                  <a:gd name="T84" fmla="*/ 114 w 1152"/>
                  <a:gd name="T85" fmla="*/ 681 h 1153"/>
                  <a:gd name="T86" fmla="*/ 190 w 1152"/>
                  <a:gd name="T87" fmla="*/ 701 h 1153"/>
                  <a:gd name="T88" fmla="*/ 216 w 1152"/>
                  <a:gd name="T89" fmla="*/ 756 h 1153"/>
                  <a:gd name="T90" fmla="*/ 237 w 1152"/>
                  <a:gd name="T91" fmla="*/ 1132 h 1153"/>
                  <a:gd name="T92" fmla="*/ 432 w 1152"/>
                  <a:gd name="T93" fmla="*/ 1153 h 1153"/>
                  <a:gd name="T94" fmla="*/ 488 w 1152"/>
                  <a:gd name="T95" fmla="*/ 1127 h 1153"/>
                  <a:gd name="T96" fmla="*/ 503 w 1152"/>
                  <a:gd name="T97" fmla="*/ 1038 h 1153"/>
                  <a:gd name="T98" fmla="*/ 469 w 1152"/>
                  <a:gd name="T99" fmla="*/ 980 h 1153"/>
                  <a:gd name="T100" fmla="*/ 475 w 1152"/>
                  <a:gd name="T101" fmla="*/ 701 h 1153"/>
                  <a:gd name="T102" fmla="*/ 513 w 1152"/>
                  <a:gd name="T103" fmla="*/ 689 h 1153"/>
                  <a:gd name="T104" fmla="*/ 652 w 1152"/>
                  <a:gd name="T105" fmla="*/ 774 h 1153"/>
                  <a:gd name="T106" fmla="*/ 743 w 1152"/>
                  <a:gd name="T107" fmla="*/ 909 h 1153"/>
                  <a:gd name="T108" fmla="*/ 836 w 1152"/>
                  <a:gd name="T109" fmla="*/ 995 h 1153"/>
                  <a:gd name="T110" fmla="*/ 959 w 1152"/>
                  <a:gd name="T111" fmla="*/ 997 h 1153"/>
                  <a:gd name="T112" fmla="*/ 1062 w 1152"/>
                  <a:gd name="T113" fmla="*/ 900 h 1153"/>
                  <a:gd name="T114" fmla="*/ 1127 w 1152"/>
                  <a:gd name="T115" fmla="*/ 733 h 1153"/>
                  <a:gd name="T116" fmla="*/ 1143 w 1152"/>
                  <a:gd name="T117" fmla="*/ 365 h 1153"/>
                  <a:gd name="T118" fmla="*/ 1088 w 1152"/>
                  <a:gd name="T119" fmla="*/ 159 h 1153"/>
                  <a:gd name="T120" fmla="*/ 998 w 1152"/>
                  <a:gd name="T121" fmla="*/ 35 h 1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152" h="1153">
                    <a:moveTo>
                      <a:pt x="900" y="937"/>
                    </a:moveTo>
                    <a:lnTo>
                      <a:pt x="893" y="937"/>
                    </a:lnTo>
                    <a:lnTo>
                      <a:pt x="886" y="936"/>
                    </a:lnTo>
                    <a:lnTo>
                      <a:pt x="880" y="934"/>
                    </a:lnTo>
                    <a:lnTo>
                      <a:pt x="873" y="932"/>
                    </a:lnTo>
                    <a:lnTo>
                      <a:pt x="860" y="926"/>
                    </a:lnTo>
                    <a:lnTo>
                      <a:pt x="847" y="918"/>
                    </a:lnTo>
                    <a:lnTo>
                      <a:pt x="836" y="909"/>
                    </a:lnTo>
                    <a:lnTo>
                      <a:pt x="824" y="897"/>
                    </a:lnTo>
                    <a:lnTo>
                      <a:pt x="813" y="883"/>
                    </a:lnTo>
                    <a:lnTo>
                      <a:pt x="802" y="866"/>
                    </a:lnTo>
                    <a:lnTo>
                      <a:pt x="791" y="849"/>
                    </a:lnTo>
                    <a:lnTo>
                      <a:pt x="782" y="830"/>
                    </a:lnTo>
                    <a:lnTo>
                      <a:pt x="773" y="809"/>
                    </a:lnTo>
                    <a:lnTo>
                      <a:pt x="764" y="787"/>
                    </a:lnTo>
                    <a:lnTo>
                      <a:pt x="756" y="763"/>
                    </a:lnTo>
                    <a:lnTo>
                      <a:pt x="749" y="738"/>
                    </a:lnTo>
                    <a:lnTo>
                      <a:pt x="743" y="712"/>
                    </a:lnTo>
                    <a:lnTo>
                      <a:pt x="736" y="685"/>
                    </a:lnTo>
                    <a:lnTo>
                      <a:pt x="828" y="685"/>
                    </a:lnTo>
                    <a:lnTo>
                      <a:pt x="843" y="684"/>
                    </a:lnTo>
                    <a:lnTo>
                      <a:pt x="857" y="681"/>
                    </a:lnTo>
                    <a:lnTo>
                      <a:pt x="871" y="676"/>
                    </a:lnTo>
                    <a:lnTo>
                      <a:pt x="884" y="671"/>
                    </a:lnTo>
                    <a:lnTo>
                      <a:pt x="897" y="663"/>
                    </a:lnTo>
                    <a:lnTo>
                      <a:pt x="909" y="655"/>
                    </a:lnTo>
                    <a:lnTo>
                      <a:pt x="920" y="644"/>
                    </a:lnTo>
                    <a:lnTo>
                      <a:pt x="931" y="633"/>
                    </a:lnTo>
                    <a:lnTo>
                      <a:pt x="939" y="620"/>
                    </a:lnTo>
                    <a:lnTo>
                      <a:pt x="948" y="606"/>
                    </a:lnTo>
                    <a:lnTo>
                      <a:pt x="954" y="591"/>
                    </a:lnTo>
                    <a:lnTo>
                      <a:pt x="961" y="576"/>
                    </a:lnTo>
                    <a:lnTo>
                      <a:pt x="965" y="559"/>
                    </a:lnTo>
                    <a:lnTo>
                      <a:pt x="969" y="541"/>
                    </a:lnTo>
                    <a:lnTo>
                      <a:pt x="972" y="523"/>
                    </a:lnTo>
                    <a:lnTo>
                      <a:pt x="972" y="505"/>
                    </a:lnTo>
                    <a:lnTo>
                      <a:pt x="972" y="486"/>
                    </a:lnTo>
                    <a:lnTo>
                      <a:pt x="969" y="468"/>
                    </a:lnTo>
                    <a:lnTo>
                      <a:pt x="965" y="451"/>
                    </a:lnTo>
                    <a:lnTo>
                      <a:pt x="961" y="434"/>
                    </a:lnTo>
                    <a:lnTo>
                      <a:pt x="954" y="418"/>
                    </a:lnTo>
                    <a:lnTo>
                      <a:pt x="948" y="403"/>
                    </a:lnTo>
                    <a:lnTo>
                      <a:pt x="939" y="390"/>
                    </a:lnTo>
                    <a:lnTo>
                      <a:pt x="931" y="377"/>
                    </a:lnTo>
                    <a:lnTo>
                      <a:pt x="920" y="365"/>
                    </a:lnTo>
                    <a:lnTo>
                      <a:pt x="909" y="356"/>
                    </a:lnTo>
                    <a:lnTo>
                      <a:pt x="897" y="346"/>
                    </a:lnTo>
                    <a:lnTo>
                      <a:pt x="884" y="338"/>
                    </a:lnTo>
                    <a:lnTo>
                      <a:pt x="871" y="333"/>
                    </a:lnTo>
                    <a:lnTo>
                      <a:pt x="857" y="329"/>
                    </a:lnTo>
                    <a:lnTo>
                      <a:pt x="843" y="325"/>
                    </a:lnTo>
                    <a:lnTo>
                      <a:pt x="828" y="324"/>
                    </a:lnTo>
                    <a:lnTo>
                      <a:pt x="736" y="324"/>
                    </a:lnTo>
                    <a:lnTo>
                      <a:pt x="743" y="297"/>
                    </a:lnTo>
                    <a:lnTo>
                      <a:pt x="749" y="271"/>
                    </a:lnTo>
                    <a:lnTo>
                      <a:pt x="756" y="247"/>
                    </a:lnTo>
                    <a:lnTo>
                      <a:pt x="764" y="223"/>
                    </a:lnTo>
                    <a:lnTo>
                      <a:pt x="773" y="200"/>
                    </a:lnTo>
                    <a:lnTo>
                      <a:pt x="782" y="180"/>
                    </a:lnTo>
                    <a:lnTo>
                      <a:pt x="791" y="160"/>
                    </a:lnTo>
                    <a:lnTo>
                      <a:pt x="802" y="143"/>
                    </a:lnTo>
                    <a:lnTo>
                      <a:pt x="813" y="128"/>
                    </a:lnTo>
                    <a:lnTo>
                      <a:pt x="824" y="114"/>
                    </a:lnTo>
                    <a:lnTo>
                      <a:pt x="836" y="102"/>
                    </a:lnTo>
                    <a:lnTo>
                      <a:pt x="847" y="91"/>
                    </a:lnTo>
                    <a:lnTo>
                      <a:pt x="860" y="83"/>
                    </a:lnTo>
                    <a:lnTo>
                      <a:pt x="873" y="78"/>
                    </a:lnTo>
                    <a:lnTo>
                      <a:pt x="880" y="76"/>
                    </a:lnTo>
                    <a:lnTo>
                      <a:pt x="886" y="74"/>
                    </a:lnTo>
                    <a:lnTo>
                      <a:pt x="893" y="73"/>
                    </a:lnTo>
                    <a:lnTo>
                      <a:pt x="900" y="73"/>
                    </a:lnTo>
                    <a:lnTo>
                      <a:pt x="909" y="74"/>
                    </a:lnTo>
                    <a:lnTo>
                      <a:pt x="919" y="75"/>
                    </a:lnTo>
                    <a:lnTo>
                      <a:pt x="927" y="78"/>
                    </a:lnTo>
                    <a:lnTo>
                      <a:pt x="936" y="81"/>
                    </a:lnTo>
                    <a:lnTo>
                      <a:pt x="945" y="87"/>
                    </a:lnTo>
                    <a:lnTo>
                      <a:pt x="953" y="92"/>
                    </a:lnTo>
                    <a:lnTo>
                      <a:pt x="962" y="99"/>
                    </a:lnTo>
                    <a:lnTo>
                      <a:pt x="971" y="107"/>
                    </a:lnTo>
                    <a:lnTo>
                      <a:pt x="978" y="116"/>
                    </a:lnTo>
                    <a:lnTo>
                      <a:pt x="986" y="124"/>
                    </a:lnTo>
                    <a:lnTo>
                      <a:pt x="993" y="135"/>
                    </a:lnTo>
                    <a:lnTo>
                      <a:pt x="1001" y="146"/>
                    </a:lnTo>
                    <a:lnTo>
                      <a:pt x="1007" y="159"/>
                    </a:lnTo>
                    <a:lnTo>
                      <a:pt x="1015" y="171"/>
                    </a:lnTo>
                    <a:lnTo>
                      <a:pt x="1021" y="185"/>
                    </a:lnTo>
                    <a:lnTo>
                      <a:pt x="1028" y="199"/>
                    </a:lnTo>
                    <a:lnTo>
                      <a:pt x="1039" y="230"/>
                    </a:lnTo>
                    <a:lnTo>
                      <a:pt x="1049" y="264"/>
                    </a:lnTo>
                    <a:lnTo>
                      <a:pt x="1058" y="298"/>
                    </a:lnTo>
                    <a:lnTo>
                      <a:pt x="1066" y="336"/>
                    </a:lnTo>
                    <a:lnTo>
                      <a:pt x="1072" y="376"/>
                    </a:lnTo>
                    <a:lnTo>
                      <a:pt x="1076" y="418"/>
                    </a:lnTo>
                    <a:lnTo>
                      <a:pt x="1079" y="460"/>
                    </a:lnTo>
                    <a:lnTo>
                      <a:pt x="1080" y="505"/>
                    </a:lnTo>
                    <a:lnTo>
                      <a:pt x="1079" y="549"/>
                    </a:lnTo>
                    <a:lnTo>
                      <a:pt x="1076" y="592"/>
                    </a:lnTo>
                    <a:lnTo>
                      <a:pt x="1072" y="633"/>
                    </a:lnTo>
                    <a:lnTo>
                      <a:pt x="1066" y="673"/>
                    </a:lnTo>
                    <a:lnTo>
                      <a:pt x="1058" y="711"/>
                    </a:lnTo>
                    <a:lnTo>
                      <a:pt x="1049" y="747"/>
                    </a:lnTo>
                    <a:lnTo>
                      <a:pt x="1039" y="780"/>
                    </a:lnTo>
                    <a:lnTo>
                      <a:pt x="1028" y="810"/>
                    </a:lnTo>
                    <a:lnTo>
                      <a:pt x="1021" y="824"/>
                    </a:lnTo>
                    <a:lnTo>
                      <a:pt x="1015" y="838"/>
                    </a:lnTo>
                    <a:lnTo>
                      <a:pt x="1007" y="851"/>
                    </a:lnTo>
                    <a:lnTo>
                      <a:pt x="1001" y="863"/>
                    </a:lnTo>
                    <a:lnTo>
                      <a:pt x="993" y="874"/>
                    </a:lnTo>
                    <a:lnTo>
                      <a:pt x="986" y="885"/>
                    </a:lnTo>
                    <a:lnTo>
                      <a:pt x="978" y="895"/>
                    </a:lnTo>
                    <a:lnTo>
                      <a:pt x="971" y="903"/>
                    </a:lnTo>
                    <a:lnTo>
                      <a:pt x="962" y="911"/>
                    </a:lnTo>
                    <a:lnTo>
                      <a:pt x="953" y="917"/>
                    </a:lnTo>
                    <a:lnTo>
                      <a:pt x="945" y="924"/>
                    </a:lnTo>
                    <a:lnTo>
                      <a:pt x="936" y="928"/>
                    </a:lnTo>
                    <a:lnTo>
                      <a:pt x="927" y="932"/>
                    </a:lnTo>
                    <a:lnTo>
                      <a:pt x="919" y="934"/>
                    </a:lnTo>
                    <a:lnTo>
                      <a:pt x="909" y="937"/>
                    </a:lnTo>
                    <a:lnTo>
                      <a:pt x="900" y="937"/>
                    </a:lnTo>
                    <a:lnTo>
                      <a:pt x="900" y="937"/>
                    </a:lnTo>
                    <a:close/>
                    <a:moveTo>
                      <a:pt x="476" y="614"/>
                    </a:moveTo>
                    <a:lnTo>
                      <a:pt x="468" y="614"/>
                    </a:lnTo>
                    <a:lnTo>
                      <a:pt x="468" y="613"/>
                    </a:lnTo>
                    <a:lnTo>
                      <a:pt x="461" y="613"/>
                    </a:lnTo>
                    <a:lnTo>
                      <a:pt x="453" y="610"/>
                    </a:lnTo>
                    <a:lnTo>
                      <a:pt x="447" y="608"/>
                    </a:lnTo>
                    <a:lnTo>
                      <a:pt x="440" y="604"/>
                    </a:lnTo>
                    <a:lnTo>
                      <a:pt x="434" y="600"/>
                    </a:lnTo>
                    <a:lnTo>
                      <a:pt x="427" y="594"/>
                    </a:lnTo>
                    <a:lnTo>
                      <a:pt x="422" y="588"/>
                    </a:lnTo>
                    <a:lnTo>
                      <a:pt x="418" y="581"/>
                    </a:lnTo>
                    <a:lnTo>
                      <a:pt x="412" y="574"/>
                    </a:lnTo>
                    <a:lnTo>
                      <a:pt x="408" y="565"/>
                    </a:lnTo>
                    <a:lnTo>
                      <a:pt x="405" y="556"/>
                    </a:lnTo>
                    <a:lnTo>
                      <a:pt x="401" y="547"/>
                    </a:lnTo>
                    <a:lnTo>
                      <a:pt x="399" y="537"/>
                    </a:lnTo>
                    <a:lnTo>
                      <a:pt x="397" y="526"/>
                    </a:lnTo>
                    <a:lnTo>
                      <a:pt x="396" y="515"/>
                    </a:lnTo>
                    <a:lnTo>
                      <a:pt x="396" y="505"/>
                    </a:lnTo>
                    <a:lnTo>
                      <a:pt x="396" y="494"/>
                    </a:lnTo>
                    <a:lnTo>
                      <a:pt x="397" y="483"/>
                    </a:lnTo>
                    <a:lnTo>
                      <a:pt x="399" y="472"/>
                    </a:lnTo>
                    <a:lnTo>
                      <a:pt x="401" y="463"/>
                    </a:lnTo>
                    <a:lnTo>
                      <a:pt x="405" y="453"/>
                    </a:lnTo>
                    <a:lnTo>
                      <a:pt x="408" y="444"/>
                    </a:lnTo>
                    <a:lnTo>
                      <a:pt x="412" y="437"/>
                    </a:lnTo>
                    <a:lnTo>
                      <a:pt x="418" y="428"/>
                    </a:lnTo>
                    <a:lnTo>
                      <a:pt x="422" y="421"/>
                    </a:lnTo>
                    <a:lnTo>
                      <a:pt x="427" y="415"/>
                    </a:lnTo>
                    <a:lnTo>
                      <a:pt x="434" y="410"/>
                    </a:lnTo>
                    <a:lnTo>
                      <a:pt x="440" y="405"/>
                    </a:lnTo>
                    <a:lnTo>
                      <a:pt x="447" y="402"/>
                    </a:lnTo>
                    <a:lnTo>
                      <a:pt x="453" y="399"/>
                    </a:lnTo>
                    <a:lnTo>
                      <a:pt x="461" y="398"/>
                    </a:lnTo>
                    <a:lnTo>
                      <a:pt x="468" y="397"/>
                    </a:lnTo>
                    <a:lnTo>
                      <a:pt x="476" y="397"/>
                    </a:lnTo>
                    <a:lnTo>
                      <a:pt x="489" y="397"/>
                    </a:lnTo>
                    <a:lnTo>
                      <a:pt x="502" y="396"/>
                    </a:lnTo>
                    <a:lnTo>
                      <a:pt x="514" y="394"/>
                    </a:lnTo>
                    <a:lnTo>
                      <a:pt x="527" y="392"/>
                    </a:lnTo>
                    <a:lnTo>
                      <a:pt x="539" y="389"/>
                    </a:lnTo>
                    <a:lnTo>
                      <a:pt x="550" y="386"/>
                    </a:lnTo>
                    <a:lnTo>
                      <a:pt x="562" y="383"/>
                    </a:lnTo>
                    <a:lnTo>
                      <a:pt x="574" y="377"/>
                    </a:lnTo>
                    <a:lnTo>
                      <a:pt x="598" y="367"/>
                    </a:lnTo>
                    <a:lnTo>
                      <a:pt x="621" y="355"/>
                    </a:lnTo>
                    <a:lnTo>
                      <a:pt x="642" y="340"/>
                    </a:lnTo>
                    <a:lnTo>
                      <a:pt x="664" y="324"/>
                    </a:lnTo>
                    <a:lnTo>
                      <a:pt x="660" y="346"/>
                    </a:lnTo>
                    <a:lnTo>
                      <a:pt x="656" y="369"/>
                    </a:lnTo>
                    <a:lnTo>
                      <a:pt x="654" y="390"/>
                    </a:lnTo>
                    <a:lnTo>
                      <a:pt x="652" y="413"/>
                    </a:lnTo>
                    <a:lnTo>
                      <a:pt x="650" y="436"/>
                    </a:lnTo>
                    <a:lnTo>
                      <a:pt x="649" y="459"/>
                    </a:lnTo>
                    <a:lnTo>
                      <a:pt x="649" y="482"/>
                    </a:lnTo>
                    <a:lnTo>
                      <a:pt x="648" y="505"/>
                    </a:lnTo>
                    <a:lnTo>
                      <a:pt x="649" y="527"/>
                    </a:lnTo>
                    <a:lnTo>
                      <a:pt x="649" y="551"/>
                    </a:lnTo>
                    <a:lnTo>
                      <a:pt x="650" y="574"/>
                    </a:lnTo>
                    <a:lnTo>
                      <a:pt x="652" y="596"/>
                    </a:lnTo>
                    <a:lnTo>
                      <a:pt x="654" y="619"/>
                    </a:lnTo>
                    <a:lnTo>
                      <a:pt x="656" y="642"/>
                    </a:lnTo>
                    <a:lnTo>
                      <a:pt x="660" y="664"/>
                    </a:lnTo>
                    <a:lnTo>
                      <a:pt x="664" y="686"/>
                    </a:lnTo>
                    <a:lnTo>
                      <a:pt x="642" y="670"/>
                    </a:lnTo>
                    <a:lnTo>
                      <a:pt x="621" y="655"/>
                    </a:lnTo>
                    <a:lnTo>
                      <a:pt x="598" y="643"/>
                    </a:lnTo>
                    <a:lnTo>
                      <a:pt x="574" y="632"/>
                    </a:lnTo>
                    <a:lnTo>
                      <a:pt x="562" y="628"/>
                    </a:lnTo>
                    <a:lnTo>
                      <a:pt x="550" y="625"/>
                    </a:lnTo>
                    <a:lnTo>
                      <a:pt x="539" y="621"/>
                    </a:lnTo>
                    <a:lnTo>
                      <a:pt x="527" y="618"/>
                    </a:lnTo>
                    <a:lnTo>
                      <a:pt x="514" y="616"/>
                    </a:lnTo>
                    <a:lnTo>
                      <a:pt x="502" y="615"/>
                    </a:lnTo>
                    <a:lnTo>
                      <a:pt x="489" y="614"/>
                    </a:lnTo>
                    <a:lnTo>
                      <a:pt x="476" y="614"/>
                    </a:lnTo>
                    <a:close/>
                    <a:moveTo>
                      <a:pt x="432" y="1080"/>
                    </a:moveTo>
                    <a:lnTo>
                      <a:pt x="288" y="1080"/>
                    </a:lnTo>
                    <a:lnTo>
                      <a:pt x="288" y="756"/>
                    </a:lnTo>
                    <a:lnTo>
                      <a:pt x="288" y="747"/>
                    </a:lnTo>
                    <a:lnTo>
                      <a:pt x="287" y="738"/>
                    </a:lnTo>
                    <a:lnTo>
                      <a:pt x="285" y="728"/>
                    </a:lnTo>
                    <a:lnTo>
                      <a:pt x="283" y="718"/>
                    </a:lnTo>
                    <a:lnTo>
                      <a:pt x="280" y="710"/>
                    </a:lnTo>
                    <a:lnTo>
                      <a:pt x="277" y="701"/>
                    </a:lnTo>
                    <a:lnTo>
                      <a:pt x="273" y="693"/>
                    </a:lnTo>
                    <a:lnTo>
                      <a:pt x="269" y="685"/>
                    </a:lnTo>
                    <a:lnTo>
                      <a:pt x="293" y="685"/>
                    </a:lnTo>
                    <a:lnTo>
                      <a:pt x="293" y="685"/>
                    </a:lnTo>
                    <a:lnTo>
                      <a:pt x="401" y="685"/>
                    </a:lnTo>
                    <a:lnTo>
                      <a:pt x="399" y="694"/>
                    </a:lnTo>
                    <a:lnTo>
                      <a:pt x="397" y="702"/>
                    </a:lnTo>
                    <a:lnTo>
                      <a:pt x="396" y="712"/>
                    </a:lnTo>
                    <a:lnTo>
                      <a:pt x="396" y="721"/>
                    </a:lnTo>
                    <a:lnTo>
                      <a:pt x="396" y="972"/>
                    </a:lnTo>
                    <a:lnTo>
                      <a:pt x="397" y="985"/>
                    </a:lnTo>
                    <a:lnTo>
                      <a:pt x="399" y="997"/>
                    </a:lnTo>
                    <a:lnTo>
                      <a:pt x="402" y="1007"/>
                    </a:lnTo>
                    <a:lnTo>
                      <a:pt x="407" y="1017"/>
                    </a:lnTo>
                    <a:lnTo>
                      <a:pt x="416" y="1032"/>
                    </a:lnTo>
                    <a:lnTo>
                      <a:pt x="426" y="1045"/>
                    </a:lnTo>
                    <a:lnTo>
                      <a:pt x="429" y="1047"/>
                    </a:lnTo>
                    <a:lnTo>
                      <a:pt x="432" y="1050"/>
                    </a:lnTo>
                    <a:lnTo>
                      <a:pt x="432" y="1080"/>
                    </a:lnTo>
                    <a:close/>
                    <a:moveTo>
                      <a:pt x="72" y="505"/>
                    </a:moveTo>
                    <a:lnTo>
                      <a:pt x="72" y="494"/>
                    </a:lnTo>
                    <a:lnTo>
                      <a:pt x="73" y="483"/>
                    </a:lnTo>
                    <a:lnTo>
                      <a:pt x="75" y="472"/>
                    </a:lnTo>
                    <a:lnTo>
                      <a:pt x="77" y="463"/>
                    </a:lnTo>
                    <a:lnTo>
                      <a:pt x="81" y="453"/>
                    </a:lnTo>
                    <a:lnTo>
                      <a:pt x="84" y="444"/>
                    </a:lnTo>
                    <a:lnTo>
                      <a:pt x="88" y="437"/>
                    </a:lnTo>
                    <a:lnTo>
                      <a:pt x="94" y="428"/>
                    </a:lnTo>
                    <a:lnTo>
                      <a:pt x="98" y="421"/>
                    </a:lnTo>
                    <a:lnTo>
                      <a:pt x="103" y="415"/>
                    </a:lnTo>
                    <a:lnTo>
                      <a:pt x="110" y="410"/>
                    </a:lnTo>
                    <a:lnTo>
                      <a:pt x="116" y="405"/>
                    </a:lnTo>
                    <a:lnTo>
                      <a:pt x="123" y="402"/>
                    </a:lnTo>
                    <a:lnTo>
                      <a:pt x="129" y="399"/>
                    </a:lnTo>
                    <a:lnTo>
                      <a:pt x="137" y="398"/>
                    </a:lnTo>
                    <a:lnTo>
                      <a:pt x="144" y="397"/>
                    </a:lnTo>
                    <a:lnTo>
                      <a:pt x="396" y="397"/>
                    </a:lnTo>
                    <a:lnTo>
                      <a:pt x="388" y="407"/>
                    </a:lnTo>
                    <a:lnTo>
                      <a:pt x="381" y="418"/>
                    </a:lnTo>
                    <a:lnTo>
                      <a:pt x="375" y="431"/>
                    </a:lnTo>
                    <a:lnTo>
                      <a:pt x="370" y="444"/>
                    </a:lnTo>
                    <a:lnTo>
                      <a:pt x="366" y="458"/>
                    </a:lnTo>
                    <a:lnTo>
                      <a:pt x="362" y="473"/>
                    </a:lnTo>
                    <a:lnTo>
                      <a:pt x="360" y="488"/>
                    </a:lnTo>
                    <a:lnTo>
                      <a:pt x="360" y="505"/>
                    </a:lnTo>
                    <a:lnTo>
                      <a:pt x="360" y="521"/>
                    </a:lnTo>
                    <a:lnTo>
                      <a:pt x="362" y="536"/>
                    </a:lnTo>
                    <a:lnTo>
                      <a:pt x="366" y="551"/>
                    </a:lnTo>
                    <a:lnTo>
                      <a:pt x="370" y="565"/>
                    </a:lnTo>
                    <a:lnTo>
                      <a:pt x="375" y="579"/>
                    </a:lnTo>
                    <a:lnTo>
                      <a:pt x="381" y="591"/>
                    </a:lnTo>
                    <a:lnTo>
                      <a:pt x="388" y="603"/>
                    </a:lnTo>
                    <a:lnTo>
                      <a:pt x="396" y="613"/>
                    </a:lnTo>
                    <a:lnTo>
                      <a:pt x="144" y="613"/>
                    </a:lnTo>
                    <a:lnTo>
                      <a:pt x="137" y="613"/>
                    </a:lnTo>
                    <a:lnTo>
                      <a:pt x="129" y="610"/>
                    </a:lnTo>
                    <a:lnTo>
                      <a:pt x="123" y="608"/>
                    </a:lnTo>
                    <a:lnTo>
                      <a:pt x="116" y="604"/>
                    </a:lnTo>
                    <a:lnTo>
                      <a:pt x="110" y="600"/>
                    </a:lnTo>
                    <a:lnTo>
                      <a:pt x="103" y="594"/>
                    </a:lnTo>
                    <a:lnTo>
                      <a:pt x="98" y="588"/>
                    </a:lnTo>
                    <a:lnTo>
                      <a:pt x="94" y="581"/>
                    </a:lnTo>
                    <a:lnTo>
                      <a:pt x="88" y="574"/>
                    </a:lnTo>
                    <a:lnTo>
                      <a:pt x="84" y="565"/>
                    </a:lnTo>
                    <a:lnTo>
                      <a:pt x="81" y="556"/>
                    </a:lnTo>
                    <a:lnTo>
                      <a:pt x="77" y="547"/>
                    </a:lnTo>
                    <a:lnTo>
                      <a:pt x="75" y="537"/>
                    </a:lnTo>
                    <a:lnTo>
                      <a:pt x="73" y="526"/>
                    </a:lnTo>
                    <a:lnTo>
                      <a:pt x="72" y="515"/>
                    </a:lnTo>
                    <a:lnTo>
                      <a:pt x="72" y="505"/>
                    </a:lnTo>
                    <a:lnTo>
                      <a:pt x="72" y="505"/>
                    </a:lnTo>
                    <a:close/>
                    <a:moveTo>
                      <a:pt x="720" y="505"/>
                    </a:moveTo>
                    <a:lnTo>
                      <a:pt x="720" y="477"/>
                    </a:lnTo>
                    <a:lnTo>
                      <a:pt x="721" y="450"/>
                    </a:lnTo>
                    <a:lnTo>
                      <a:pt x="723" y="423"/>
                    </a:lnTo>
                    <a:lnTo>
                      <a:pt x="725" y="397"/>
                    </a:lnTo>
                    <a:lnTo>
                      <a:pt x="828" y="397"/>
                    </a:lnTo>
                    <a:lnTo>
                      <a:pt x="836" y="398"/>
                    </a:lnTo>
                    <a:lnTo>
                      <a:pt x="842" y="399"/>
                    </a:lnTo>
                    <a:lnTo>
                      <a:pt x="850" y="402"/>
                    </a:lnTo>
                    <a:lnTo>
                      <a:pt x="856" y="405"/>
                    </a:lnTo>
                    <a:lnTo>
                      <a:pt x="863" y="410"/>
                    </a:lnTo>
                    <a:lnTo>
                      <a:pt x="868" y="415"/>
                    </a:lnTo>
                    <a:lnTo>
                      <a:pt x="873" y="421"/>
                    </a:lnTo>
                    <a:lnTo>
                      <a:pt x="879" y="428"/>
                    </a:lnTo>
                    <a:lnTo>
                      <a:pt x="883" y="437"/>
                    </a:lnTo>
                    <a:lnTo>
                      <a:pt x="887" y="444"/>
                    </a:lnTo>
                    <a:lnTo>
                      <a:pt x="892" y="453"/>
                    </a:lnTo>
                    <a:lnTo>
                      <a:pt x="894" y="463"/>
                    </a:lnTo>
                    <a:lnTo>
                      <a:pt x="897" y="472"/>
                    </a:lnTo>
                    <a:lnTo>
                      <a:pt x="898" y="483"/>
                    </a:lnTo>
                    <a:lnTo>
                      <a:pt x="899" y="494"/>
                    </a:lnTo>
                    <a:lnTo>
                      <a:pt x="900" y="505"/>
                    </a:lnTo>
                    <a:lnTo>
                      <a:pt x="899" y="515"/>
                    </a:lnTo>
                    <a:lnTo>
                      <a:pt x="898" y="526"/>
                    </a:lnTo>
                    <a:lnTo>
                      <a:pt x="897" y="537"/>
                    </a:lnTo>
                    <a:lnTo>
                      <a:pt x="894" y="547"/>
                    </a:lnTo>
                    <a:lnTo>
                      <a:pt x="892" y="556"/>
                    </a:lnTo>
                    <a:lnTo>
                      <a:pt x="887" y="565"/>
                    </a:lnTo>
                    <a:lnTo>
                      <a:pt x="883" y="574"/>
                    </a:lnTo>
                    <a:lnTo>
                      <a:pt x="879" y="581"/>
                    </a:lnTo>
                    <a:lnTo>
                      <a:pt x="873" y="588"/>
                    </a:lnTo>
                    <a:lnTo>
                      <a:pt x="868" y="594"/>
                    </a:lnTo>
                    <a:lnTo>
                      <a:pt x="863" y="600"/>
                    </a:lnTo>
                    <a:lnTo>
                      <a:pt x="856" y="604"/>
                    </a:lnTo>
                    <a:lnTo>
                      <a:pt x="850" y="608"/>
                    </a:lnTo>
                    <a:lnTo>
                      <a:pt x="842" y="610"/>
                    </a:lnTo>
                    <a:lnTo>
                      <a:pt x="836" y="613"/>
                    </a:lnTo>
                    <a:lnTo>
                      <a:pt x="828" y="613"/>
                    </a:lnTo>
                    <a:lnTo>
                      <a:pt x="725" y="613"/>
                    </a:lnTo>
                    <a:lnTo>
                      <a:pt x="723" y="587"/>
                    </a:lnTo>
                    <a:lnTo>
                      <a:pt x="721" y="560"/>
                    </a:lnTo>
                    <a:lnTo>
                      <a:pt x="720" y="533"/>
                    </a:lnTo>
                    <a:lnTo>
                      <a:pt x="720" y="505"/>
                    </a:lnTo>
                    <a:lnTo>
                      <a:pt x="720" y="505"/>
                    </a:lnTo>
                    <a:close/>
                    <a:moveTo>
                      <a:pt x="900" y="0"/>
                    </a:moveTo>
                    <a:lnTo>
                      <a:pt x="886" y="1"/>
                    </a:lnTo>
                    <a:lnTo>
                      <a:pt x="873" y="4"/>
                    </a:lnTo>
                    <a:lnTo>
                      <a:pt x="860" y="6"/>
                    </a:lnTo>
                    <a:lnTo>
                      <a:pt x="847" y="10"/>
                    </a:lnTo>
                    <a:lnTo>
                      <a:pt x="836" y="15"/>
                    </a:lnTo>
                    <a:lnTo>
                      <a:pt x="824" y="21"/>
                    </a:lnTo>
                    <a:lnTo>
                      <a:pt x="812" y="28"/>
                    </a:lnTo>
                    <a:lnTo>
                      <a:pt x="801" y="36"/>
                    </a:lnTo>
                    <a:lnTo>
                      <a:pt x="790" y="45"/>
                    </a:lnTo>
                    <a:lnTo>
                      <a:pt x="780" y="54"/>
                    </a:lnTo>
                    <a:lnTo>
                      <a:pt x="770" y="65"/>
                    </a:lnTo>
                    <a:lnTo>
                      <a:pt x="761" y="77"/>
                    </a:lnTo>
                    <a:lnTo>
                      <a:pt x="751" y="89"/>
                    </a:lnTo>
                    <a:lnTo>
                      <a:pt x="743" y="102"/>
                    </a:lnTo>
                    <a:lnTo>
                      <a:pt x="734" y="116"/>
                    </a:lnTo>
                    <a:lnTo>
                      <a:pt x="726" y="130"/>
                    </a:lnTo>
                    <a:lnTo>
                      <a:pt x="725" y="130"/>
                    </a:lnTo>
                    <a:lnTo>
                      <a:pt x="714" y="151"/>
                    </a:lnTo>
                    <a:lnTo>
                      <a:pt x="702" y="172"/>
                    </a:lnTo>
                    <a:lnTo>
                      <a:pt x="689" y="191"/>
                    </a:lnTo>
                    <a:lnTo>
                      <a:pt x="675" y="210"/>
                    </a:lnTo>
                    <a:lnTo>
                      <a:pt x="661" y="227"/>
                    </a:lnTo>
                    <a:lnTo>
                      <a:pt x="647" y="243"/>
                    </a:lnTo>
                    <a:lnTo>
                      <a:pt x="630" y="258"/>
                    </a:lnTo>
                    <a:lnTo>
                      <a:pt x="615" y="271"/>
                    </a:lnTo>
                    <a:lnTo>
                      <a:pt x="599" y="283"/>
                    </a:lnTo>
                    <a:lnTo>
                      <a:pt x="583" y="294"/>
                    </a:lnTo>
                    <a:lnTo>
                      <a:pt x="566" y="304"/>
                    </a:lnTo>
                    <a:lnTo>
                      <a:pt x="548" y="311"/>
                    </a:lnTo>
                    <a:lnTo>
                      <a:pt x="531" y="317"/>
                    </a:lnTo>
                    <a:lnTo>
                      <a:pt x="513" y="321"/>
                    </a:lnTo>
                    <a:lnTo>
                      <a:pt x="494" y="324"/>
                    </a:lnTo>
                    <a:lnTo>
                      <a:pt x="476" y="324"/>
                    </a:lnTo>
                    <a:lnTo>
                      <a:pt x="452" y="324"/>
                    </a:lnTo>
                    <a:lnTo>
                      <a:pt x="293" y="324"/>
                    </a:lnTo>
                    <a:lnTo>
                      <a:pt x="144" y="324"/>
                    </a:lnTo>
                    <a:lnTo>
                      <a:pt x="129" y="325"/>
                    </a:lnTo>
                    <a:lnTo>
                      <a:pt x="114" y="329"/>
                    </a:lnTo>
                    <a:lnTo>
                      <a:pt x="101" y="333"/>
                    </a:lnTo>
                    <a:lnTo>
                      <a:pt x="87" y="338"/>
                    </a:lnTo>
                    <a:lnTo>
                      <a:pt x="75" y="346"/>
                    </a:lnTo>
                    <a:lnTo>
                      <a:pt x="63" y="356"/>
                    </a:lnTo>
                    <a:lnTo>
                      <a:pt x="51" y="365"/>
                    </a:lnTo>
                    <a:lnTo>
                      <a:pt x="42" y="377"/>
                    </a:lnTo>
                    <a:lnTo>
                      <a:pt x="32" y="390"/>
                    </a:lnTo>
                    <a:lnTo>
                      <a:pt x="24" y="403"/>
                    </a:lnTo>
                    <a:lnTo>
                      <a:pt x="17" y="418"/>
                    </a:lnTo>
                    <a:lnTo>
                      <a:pt x="11" y="434"/>
                    </a:lnTo>
                    <a:lnTo>
                      <a:pt x="6" y="451"/>
                    </a:lnTo>
                    <a:lnTo>
                      <a:pt x="3" y="468"/>
                    </a:lnTo>
                    <a:lnTo>
                      <a:pt x="1" y="486"/>
                    </a:lnTo>
                    <a:lnTo>
                      <a:pt x="0" y="505"/>
                    </a:lnTo>
                    <a:lnTo>
                      <a:pt x="1" y="523"/>
                    </a:lnTo>
                    <a:lnTo>
                      <a:pt x="3" y="541"/>
                    </a:lnTo>
                    <a:lnTo>
                      <a:pt x="6" y="559"/>
                    </a:lnTo>
                    <a:lnTo>
                      <a:pt x="11" y="576"/>
                    </a:lnTo>
                    <a:lnTo>
                      <a:pt x="17" y="591"/>
                    </a:lnTo>
                    <a:lnTo>
                      <a:pt x="24" y="606"/>
                    </a:lnTo>
                    <a:lnTo>
                      <a:pt x="32" y="620"/>
                    </a:lnTo>
                    <a:lnTo>
                      <a:pt x="42" y="633"/>
                    </a:lnTo>
                    <a:lnTo>
                      <a:pt x="51" y="644"/>
                    </a:lnTo>
                    <a:lnTo>
                      <a:pt x="63" y="655"/>
                    </a:lnTo>
                    <a:lnTo>
                      <a:pt x="75" y="663"/>
                    </a:lnTo>
                    <a:lnTo>
                      <a:pt x="87" y="671"/>
                    </a:lnTo>
                    <a:lnTo>
                      <a:pt x="101" y="676"/>
                    </a:lnTo>
                    <a:lnTo>
                      <a:pt x="114" y="681"/>
                    </a:lnTo>
                    <a:lnTo>
                      <a:pt x="129" y="684"/>
                    </a:lnTo>
                    <a:lnTo>
                      <a:pt x="144" y="685"/>
                    </a:lnTo>
                    <a:lnTo>
                      <a:pt x="151" y="685"/>
                    </a:lnTo>
                    <a:lnTo>
                      <a:pt x="158" y="686"/>
                    </a:lnTo>
                    <a:lnTo>
                      <a:pt x="165" y="688"/>
                    </a:lnTo>
                    <a:lnTo>
                      <a:pt x="172" y="690"/>
                    </a:lnTo>
                    <a:lnTo>
                      <a:pt x="178" y="694"/>
                    </a:lnTo>
                    <a:lnTo>
                      <a:pt x="184" y="697"/>
                    </a:lnTo>
                    <a:lnTo>
                      <a:pt x="190" y="701"/>
                    </a:lnTo>
                    <a:lnTo>
                      <a:pt x="195" y="706"/>
                    </a:lnTo>
                    <a:lnTo>
                      <a:pt x="199" y="711"/>
                    </a:lnTo>
                    <a:lnTo>
                      <a:pt x="204" y="716"/>
                    </a:lnTo>
                    <a:lnTo>
                      <a:pt x="207" y="723"/>
                    </a:lnTo>
                    <a:lnTo>
                      <a:pt x="210" y="729"/>
                    </a:lnTo>
                    <a:lnTo>
                      <a:pt x="212" y="736"/>
                    </a:lnTo>
                    <a:lnTo>
                      <a:pt x="215" y="742"/>
                    </a:lnTo>
                    <a:lnTo>
                      <a:pt x="216" y="750"/>
                    </a:lnTo>
                    <a:lnTo>
                      <a:pt x="216" y="756"/>
                    </a:lnTo>
                    <a:lnTo>
                      <a:pt x="216" y="1080"/>
                    </a:lnTo>
                    <a:lnTo>
                      <a:pt x="216" y="1088"/>
                    </a:lnTo>
                    <a:lnTo>
                      <a:pt x="218" y="1095"/>
                    </a:lnTo>
                    <a:lnTo>
                      <a:pt x="219" y="1102"/>
                    </a:lnTo>
                    <a:lnTo>
                      <a:pt x="221" y="1108"/>
                    </a:lnTo>
                    <a:lnTo>
                      <a:pt x="224" y="1115"/>
                    </a:lnTo>
                    <a:lnTo>
                      <a:pt x="229" y="1121"/>
                    </a:lnTo>
                    <a:lnTo>
                      <a:pt x="232" y="1127"/>
                    </a:lnTo>
                    <a:lnTo>
                      <a:pt x="237" y="1132"/>
                    </a:lnTo>
                    <a:lnTo>
                      <a:pt x="242" y="1136"/>
                    </a:lnTo>
                    <a:lnTo>
                      <a:pt x="248" y="1141"/>
                    </a:lnTo>
                    <a:lnTo>
                      <a:pt x="253" y="1144"/>
                    </a:lnTo>
                    <a:lnTo>
                      <a:pt x="260" y="1147"/>
                    </a:lnTo>
                    <a:lnTo>
                      <a:pt x="266" y="1149"/>
                    </a:lnTo>
                    <a:lnTo>
                      <a:pt x="273" y="1152"/>
                    </a:lnTo>
                    <a:lnTo>
                      <a:pt x="280" y="1153"/>
                    </a:lnTo>
                    <a:lnTo>
                      <a:pt x="288" y="1153"/>
                    </a:lnTo>
                    <a:lnTo>
                      <a:pt x="432" y="1153"/>
                    </a:lnTo>
                    <a:lnTo>
                      <a:pt x="439" y="1153"/>
                    </a:lnTo>
                    <a:lnTo>
                      <a:pt x="447" y="1152"/>
                    </a:lnTo>
                    <a:lnTo>
                      <a:pt x="453" y="1149"/>
                    </a:lnTo>
                    <a:lnTo>
                      <a:pt x="460" y="1147"/>
                    </a:lnTo>
                    <a:lnTo>
                      <a:pt x="466" y="1144"/>
                    </a:lnTo>
                    <a:lnTo>
                      <a:pt x="472" y="1141"/>
                    </a:lnTo>
                    <a:lnTo>
                      <a:pt x="478" y="1136"/>
                    </a:lnTo>
                    <a:lnTo>
                      <a:pt x="482" y="1132"/>
                    </a:lnTo>
                    <a:lnTo>
                      <a:pt x="488" y="1127"/>
                    </a:lnTo>
                    <a:lnTo>
                      <a:pt x="491" y="1121"/>
                    </a:lnTo>
                    <a:lnTo>
                      <a:pt x="495" y="1115"/>
                    </a:lnTo>
                    <a:lnTo>
                      <a:pt x="499" y="1108"/>
                    </a:lnTo>
                    <a:lnTo>
                      <a:pt x="501" y="1102"/>
                    </a:lnTo>
                    <a:lnTo>
                      <a:pt x="502" y="1095"/>
                    </a:lnTo>
                    <a:lnTo>
                      <a:pt x="503" y="1088"/>
                    </a:lnTo>
                    <a:lnTo>
                      <a:pt x="504" y="1080"/>
                    </a:lnTo>
                    <a:lnTo>
                      <a:pt x="504" y="1045"/>
                    </a:lnTo>
                    <a:lnTo>
                      <a:pt x="503" y="1038"/>
                    </a:lnTo>
                    <a:lnTo>
                      <a:pt x="502" y="1032"/>
                    </a:lnTo>
                    <a:lnTo>
                      <a:pt x="501" y="1026"/>
                    </a:lnTo>
                    <a:lnTo>
                      <a:pt x="499" y="1021"/>
                    </a:lnTo>
                    <a:lnTo>
                      <a:pt x="492" y="1011"/>
                    </a:lnTo>
                    <a:lnTo>
                      <a:pt x="486" y="1003"/>
                    </a:lnTo>
                    <a:lnTo>
                      <a:pt x="479" y="995"/>
                    </a:lnTo>
                    <a:lnTo>
                      <a:pt x="474" y="987"/>
                    </a:lnTo>
                    <a:lnTo>
                      <a:pt x="472" y="984"/>
                    </a:lnTo>
                    <a:lnTo>
                      <a:pt x="469" y="980"/>
                    </a:lnTo>
                    <a:lnTo>
                      <a:pt x="468" y="977"/>
                    </a:lnTo>
                    <a:lnTo>
                      <a:pt x="467" y="972"/>
                    </a:lnTo>
                    <a:lnTo>
                      <a:pt x="467" y="721"/>
                    </a:lnTo>
                    <a:lnTo>
                      <a:pt x="468" y="720"/>
                    </a:lnTo>
                    <a:lnTo>
                      <a:pt x="468" y="718"/>
                    </a:lnTo>
                    <a:lnTo>
                      <a:pt x="469" y="711"/>
                    </a:lnTo>
                    <a:lnTo>
                      <a:pt x="473" y="704"/>
                    </a:lnTo>
                    <a:lnTo>
                      <a:pt x="474" y="702"/>
                    </a:lnTo>
                    <a:lnTo>
                      <a:pt x="475" y="701"/>
                    </a:lnTo>
                    <a:lnTo>
                      <a:pt x="479" y="696"/>
                    </a:lnTo>
                    <a:lnTo>
                      <a:pt x="486" y="690"/>
                    </a:lnTo>
                    <a:lnTo>
                      <a:pt x="486" y="690"/>
                    </a:lnTo>
                    <a:lnTo>
                      <a:pt x="486" y="690"/>
                    </a:lnTo>
                    <a:lnTo>
                      <a:pt x="487" y="690"/>
                    </a:lnTo>
                    <a:lnTo>
                      <a:pt x="487" y="690"/>
                    </a:lnTo>
                    <a:lnTo>
                      <a:pt x="491" y="688"/>
                    </a:lnTo>
                    <a:lnTo>
                      <a:pt x="496" y="687"/>
                    </a:lnTo>
                    <a:lnTo>
                      <a:pt x="513" y="689"/>
                    </a:lnTo>
                    <a:lnTo>
                      <a:pt x="530" y="694"/>
                    </a:lnTo>
                    <a:lnTo>
                      <a:pt x="546" y="699"/>
                    </a:lnTo>
                    <a:lnTo>
                      <a:pt x="562" y="706"/>
                    </a:lnTo>
                    <a:lnTo>
                      <a:pt x="579" y="714"/>
                    </a:lnTo>
                    <a:lnTo>
                      <a:pt x="594" y="724"/>
                    </a:lnTo>
                    <a:lnTo>
                      <a:pt x="609" y="734"/>
                    </a:lnTo>
                    <a:lnTo>
                      <a:pt x="624" y="745"/>
                    </a:lnTo>
                    <a:lnTo>
                      <a:pt x="638" y="760"/>
                    </a:lnTo>
                    <a:lnTo>
                      <a:pt x="652" y="774"/>
                    </a:lnTo>
                    <a:lnTo>
                      <a:pt x="666" y="789"/>
                    </a:lnTo>
                    <a:lnTo>
                      <a:pt x="679" y="805"/>
                    </a:lnTo>
                    <a:lnTo>
                      <a:pt x="691" y="822"/>
                    </a:lnTo>
                    <a:lnTo>
                      <a:pt x="703" y="841"/>
                    </a:lnTo>
                    <a:lnTo>
                      <a:pt x="715" y="860"/>
                    </a:lnTo>
                    <a:lnTo>
                      <a:pt x="725" y="880"/>
                    </a:lnTo>
                    <a:lnTo>
                      <a:pt x="726" y="880"/>
                    </a:lnTo>
                    <a:lnTo>
                      <a:pt x="734" y="895"/>
                    </a:lnTo>
                    <a:lnTo>
                      <a:pt x="743" y="909"/>
                    </a:lnTo>
                    <a:lnTo>
                      <a:pt x="751" y="920"/>
                    </a:lnTo>
                    <a:lnTo>
                      <a:pt x="761" y="933"/>
                    </a:lnTo>
                    <a:lnTo>
                      <a:pt x="771" y="944"/>
                    </a:lnTo>
                    <a:lnTo>
                      <a:pt x="780" y="955"/>
                    </a:lnTo>
                    <a:lnTo>
                      <a:pt x="790" y="965"/>
                    </a:lnTo>
                    <a:lnTo>
                      <a:pt x="801" y="973"/>
                    </a:lnTo>
                    <a:lnTo>
                      <a:pt x="812" y="982"/>
                    </a:lnTo>
                    <a:lnTo>
                      <a:pt x="824" y="988"/>
                    </a:lnTo>
                    <a:lnTo>
                      <a:pt x="836" y="995"/>
                    </a:lnTo>
                    <a:lnTo>
                      <a:pt x="847" y="999"/>
                    </a:lnTo>
                    <a:lnTo>
                      <a:pt x="860" y="1004"/>
                    </a:lnTo>
                    <a:lnTo>
                      <a:pt x="873" y="1007"/>
                    </a:lnTo>
                    <a:lnTo>
                      <a:pt x="886" y="1008"/>
                    </a:lnTo>
                    <a:lnTo>
                      <a:pt x="900" y="1009"/>
                    </a:lnTo>
                    <a:lnTo>
                      <a:pt x="915" y="1008"/>
                    </a:lnTo>
                    <a:lnTo>
                      <a:pt x="931" y="1006"/>
                    </a:lnTo>
                    <a:lnTo>
                      <a:pt x="945" y="1003"/>
                    </a:lnTo>
                    <a:lnTo>
                      <a:pt x="959" y="997"/>
                    </a:lnTo>
                    <a:lnTo>
                      <a:pt x="972" y="992"/>
                    </a:lnTo>
                    <a:lnTo>
                      <a:pt x="985" y="984"/>
                    </a:lnTo>
                    <a:lnTo>
                      <a:pt x="998" y="976"/>
                    </a:lnTo>
                    <a:lnTo>
                      <a:pt x="1009" y="965"/>
                    </a:lnTo>
                    <a:lnTo>
                      <a:pt x="1020" y="954"/>
                    </a:lnTo>
                    <a:lnTo>
                      <a:pt x="1032" y="942"/>
                    </a:lnTo>
                    <a:lnTo>
                      <a:pt x="1042" y="929"/>
                    </a:lnTo>
                    <a:lnTo>
                      <a:pt x="1053" y="915"/>
                    </a:lnTo>
                    <a:lnTo>
                      <a:pt x="1062" y="900"/>
                    </a:lnTo>
                    <a:lnTo>
                      <a:pt x="1071" y="885"/>
                    </a:lnTo>
                    <a:lnTo>
                      <a:pt x="1080" y="869"/>
                    </a:lnTo>
                    <a:lnTo>
                      <a:pt x="1088" y="850"/>
                    </a:lnTo>
                    <a:lnTo>
                      <a:pt x="1096" y="833"/>
                    </a:lnTo>
                    <a:lnTo>
                      <a:pt x="1103" y="814"/>
                    </a:lnTo>
                    <a:lnTo>
                      <a:pt x="1110" y="794"/>
                    </a:lnTo>
                    <a:lnTo>
                      <a:pt x="1116" y="775"/>
                    </a:lnTo>
                    <a:lnTo>
                      <a:pt x="1122" y="754"/>
                    </a:lnTo>
                    <a:lnTo>
                      <a:pt x="1127" y="733"/>
                    </a:lnTo>
                    <a:lnTo>
                      <a:pt x="1131" y="711"/>
                    </a:lnTo>
                    <a:lnTo>
                      <a:pt x="1136" y="689"/>
                    </a:lnTo>
                    <a:lnTo>
                      <a:pt x="1143" y="644"/>
                    </a:lnTo>
                    <a:lnTo>
                      <a:pt x="1148" y="599"/>
                    </a:lnTo>
                    <a:lnTo>
                      <a:pt x="1151" y="552"/>
                    </a:lnTo>
                    <a:lnTo>
                      <a:pt x="1152" y="505"/>
                    </a:lnTo>
                    <a:lnTo>
                      <a:pt x="1151" y="458"/>
                    </a:lnTo>
                    <a:lnTo>
                      <a:pt x="1148" y="411"/>
                    </a:lnTo>
                    <a:lnTo>
                      <a:pt x="1143" y="365"/>
                    </a:lnTo>
                    <a:lnTo>
                      <a:pt x="1136" y="320"/>
                    </a:lnTo>
                    <a:lnTo>
                      <a:pt x="1131" y="298"/>
                    </a:lnTo>
                    <a:lnTo>
                      <a:pt x="1127" y="277"/>
                    </a:lnTo>
                    <a:lnTo>
                      <a:pt x="1122" y="256"/>
                    </a:lnTo>
                    <a:lnTo>
                      <a:pt x="1116" y="236"/>
                    </a:lnTo>
                    <a:lnTo>
                      <a:pt x="1110" y="215"/>
                    </a:lnTo>
                    <a:lnTo>
                      <a:pt x="1103" y="196"/>
                    </a:lnTo>
                    <a:lnTo>
                      <a:pt x="1096" y="177"/>
                    </a:lnTo>
                    <a:lnTo>
                      <a:pt x="1088" y="159"/>
                    </a:lnTo>
                    <a:lnTo>
                      <a:pt x="1080" y="142"/>
                    </a:lnTo>
                    <a:lnTo>
                      <a:pt x="1071" y="124"/>
                    </a:lnTo>
                    <a:lnTo>
                      <a:pt x="1062" y="109"/>
                    </a:lnTo>
                    <a:lnTo>
                      <a:pt x="1053" y="94"/>
                    </a:lnTo>
                    <a:lnTo>
                      <a:pt x="1042" y="80"/>
                    </a:lnTo>
                    <a:lnTo>
                      <a:pt x="1032" y="67"/>
                    </a:lnTo>
                    <a:lnTo>
                      <a:pt x="1020" y="55"/>
                    </a:lnTo>
                    <a:lnTo>
                      <a:pt x="1009" y="45"/>
                    </a:lnTo>
                    <a:lnTo>
                      <a:pt x="998" y="35"/>
                    </a:lnTo>
                    <a:lnTo>
                      <a:pt x="985" y="26"/>
                    </a:lnTo>
                    <a:lnTo>
                      <a:pt x="972" y="19"/>
                    </a:lnTo>
                    <a:lnTo>
                      <a:pt x="959" y="12"/>
                    </a:lnTo>
                    <a:lnTo>
                      <a:pt x="945" y="7"/>
                    </a:lnTo>
                    <a:lnTo>
                      <a:pt x="931" y="4"/>
                    </a:lnTo>
                    <a:lnTo>
                      <a:pt x="915" y="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4" name="Rectangle 24"/>
              <p:cNvSpPr/>
              <p:nvPr/>
            </p:nvSpPr>
            <p:spPr>
              <a:xfrm>
                <a:off x="9114526" y="3220018"/>
                <a:ext cx="2387636" cy="2619659"/>
              </a:xfrm>
              <a:prstGeom prst="rect">
                <a:avLst/>
              </a:prstGeom>
            </p:spPr>
            <p:txBody>
              <a:bodyPr wrap="square" lIns="0" tIns="0" rIns="0" bIns="0" anchor="ctr">
                <a:noAutofit/>
              </a:bodyPr>
              <a:lstStyle/>
              <a:p>
                <a:endParaRPr lang="en-US" altLang="ko-KR" sz="1000" dirty="0"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-AHP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시 주요 변수들이 너무 복잡하여 많이 배제했기 때문에 유의미한 정보가 없었다고 판단</a:t>
                </a:r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- 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시대적 흐름과 정책을 반영한 경기도내 조사 범위 재설정</a:t>
                </a:r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(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제 </a:t>
                </a:r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1,2 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순환도로 내</a:t>
                </a:r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/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외부 지역 파악</a:t>
                </a:r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)</a:t>
                </a:r>
              </a:p>
              <a:p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>
                  <a:buFontTx/>
                  <a:buChar char="-"/>
                </a:pPr>
                <a:r>
                  <a:rPr lang="ko-KR" altLang="en-US" sz="105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제</a:t>
                </a:r>
                <a:r>
                  <a:rPr lang="en-US" altLang="ko-KR" sz="105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2</a:t>
                </a:r>
                <a:r>
                  <a:rPr lang="ko-KR" altLang="en-US" sz="1050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순 환고속도로 밖에 위치한 경기도 지역 중 인프라 수치가 높은 위치 탐색 계획</a:t>
                </a:r>
                <a:endParaRPr lang="en-US" altLang="ko-KR" sz="105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>
                  <a:buFontTx/>
                  <a:buChar char="-"/>
                </a:pPr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- 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추가</a:t>
                </a:r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: 1,2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기 신도시의 </a:t>
                </a:r>
                <a:r>
                  <a:rPr lang="en-US" altLang="ko-KR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10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년간 규모별 아파트 </a:t>
                </a:r>
                <a:r>
                  <a:rPr lang="ko-KR" altLang="en-US" sz="1000" dirty="0" err="1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매매량을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 통해서 선호도 </a:t>
                </a:r>
                <a:r>
                  <a:rPr lang="ko-KR" altLang="en-US" sz="1000" dirty="0" err="1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트렌드</a:t>
                </a:r>
                <a:r>
                  <a:rPr lang="ko-KR" altLang="en-US" sz="1000" dirty="0">
                    <a:solidFill>
                      <a:schemeClr val="bg2">
                        <a:lumMod val="75000"/>
                      </a:schemeClr>
                    </a:solidFill>
                    <a:latin typeface="바른공군체 Medium" pitchFamily="34" charset="-127"/>
                    <a:ea typeface="바른공군체 Medium" pitchFamily="34" charset="-127"/>
                  </a:rPr>
                  <a:t> 분석</a:t>
                </a:r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endParaRPr lang="en-US" altLang="ko-KR" sz="1000" dirty="0">
                  <a:solidFill>
                    <a:schemeClr val="bg2">
                      <a:lumMod val="75000"/>
                    </a:schemeClr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  <p:sp>
          <p:nvSpPr>
            <p:cNvPr id="38" name="Rectangle 24">
              <a:extLst>
                <a:ext uri="{FF2B5EF4-FFF2-40B4-BE49-F238E27FC236}">
                  <a16:creationId xmlns:a16="http://schemas.microsoft.com/office/drawing/2014/main" id="{3CAAA1EC-D76F-10C9-7AB0-553A1CC3FF16}"/>
                </a:ext>
              </a:extLst>
            </p:cNvPr>
            <p:cNvSpPr/>
            <p:nvPr/>
          </p:nvSpPr>
          <p:spPr>
            <a:xfrm>
              <a:off x="8863507" y="2192115"/>
              <a:ext cx="2401150" cy="1010955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r>
                <a:rPr lang="ko-KR" altLang="en-US" sz="1100" b="1" dirty="0">
                  <a:latin typeface="바른공군체 Medium" pitchFamily="34" charset="-127"/>
                  <a:ea typeface="바른공군체 Medium" pitchFamily="34" charset="-127"/>
                </a:rPr>
                <a:t>차기 신도시 아파트 공급을 위한 경기도 외곽지역 위치 추천 </a:t>
              </a:r>
              <a:r>
                <a:rPr lang="en-US" altLang="ko-KR" sz="1100" b="1" dirty="0">
                  <a:latin typeface="바른공군체 Medium" pitchFamily="34" charset="-127"/>
                  <a:ea typeface="바른공군체 Medium" pitchFamily="34" charset="-127"/>
                </a:rPr>
                <a:t>&amp;</a:t>
              </a:r>
            </a:p>
            <a:p>
              <a:r>
                <a:rPr lang="ko-KR" altLang="en-US" sz="1100" b="1" dirty="0">
                  <a:latin typeface="바른공군체 Medium" pitchFamily="34" charset="-127"/>
                  <a:ea typeface="바른공군체 Medium" pitchFamily="34" charset="-127"/>
                </a:rPr>
                <a:t>연도별 아파트 면적 선호도 추이</a:t>
              </a:r>
              <a:endParaRPr lang="en-US" altLang="ko-KR" sz="1100" b="1"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</p:grpSp>
      <p:sp>
        <p:nvSpPr>
          <p:cNvPr id="39" name="Rectangle 24">
            <a:extLst>
              <a:ext uri="{FF2B5EF4-FFF2-40B4-BE49-F238E27FC236}">
                <a16:creationId xmlns:a16="http://schemas.microsoft.com/office/drawing/2014/main" id="{A83D8EAE-F3C1-B9AF-61CD-27E0A4BA966B}"/>
              </a:ext>
            </a:extLst>
          </p:cNvPr>
          <p:cNvSpPr/>
          <p:nvPr/>
        </p:nvSpPr>
        <p:spPr>
          <a:xfrm>
            <a:off x="1493443" y="2430118"/>
            <a:ext cx="3577870" cy="33142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ko-KR" altLang="en-US" sz="1100" b="1" dirty="0">
                <a:latin typeface="바른공군체 Medium" pitchFamily="34" charset="-127"/>
                <a:ea typeface="바른공군체 Medium" pitchFamily="34" charset="-127"/>
              </a:rPr>
              <a:t>경기도 주택공급을 위한 </a:t>
            </a:r>
            <a:endParaRPr lang="en-US" altLang="ko-KR" sz="1100" b="1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ko-KR" altLang="en-US" sz="1100" b="1" dirty="0">
                <a:latin typeface="바른공군체 Medium" pitchFamily="34" charset="-127"/>
                <a:ea typeface="바른공군체 Medium" pitchFamily="34" charset="-127"/>
              </a:rPr>
              <a:t>주택 수요 트렌드 분석</a:t>
            </a:r>
            <a:endParaRPr lang="en-US" altLang="ko-KR" sz="1100" b="1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둥근헤드라인" panose="02030504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Rectangle 24">
            <a:extLst>
              <a:ext uri="{FF2B5EF4-FFF2-40B4-BE49-F238E27FC236}">
                <a16:creationId xmlns:a16="http://schemas.microsoft.com/office/drawing/2014/main" id="{A9A229A7-8AE2-CE17-7FE5-6E5B76BE9BF9}"/>
              </a:ext>
            </a:extLst>
          </p:cNvPr>
          <p:cNvSpPr/>
          <p:nvPr/>
        </p:nvSpPr>
        <p:spPr>
          <a:xfrm>
            <a:off x="5362482" y="3642846"/>
            <a:ext cx="1834688" cy="33142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algn="ctr"/>
            <a:r>
              <a:rPr lang="ko-KR" altLang="en-US" sz="1200" b="1" dirty="0">
                <a:latin typeface="바른공군체 Medium" pitchFamily="34" charset="-127"/>
                <a:ea typeface="바른공군체 Medium" pitchFamily="34" charset="-127"/>
              </a:rPr>
              <a:t>탐색할 지리적 범위 </a:t>
            </a:r>
            <a:endParaRPr lang="en-US" altLang="ko-KR" sz="1200" b="1" dirty="0">
              <a:latin typeface="바른공군체 Medium" pitchFamily="34" charset="-127"/>
              <a:ea typeface="바른공군체 Medium" pitchFamily="34" charset="-127"/>
            </a:endParaRPr>
          </a:p>
          <a:p>
            <a:pPr algn="ctr"/>
            <a:r>
              <a:rPr lang="ko-KR" altLang="en-US" sz="1200" b="1" dirty="0">
                <a:latin typeface="바른공군체 Medium" pitchFamily="34" charset="-127"/>
                <a:ea typeface="바른공군체 Medium" pitchFamily="34" charset="-127"/>
              </a:rPr>
              <a:t>구체화</a:t>
            </a:r>
            <a:endParaRPr lang="en-US" altLang="ko-KR" sz="1200" b="1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7F36F0A-A6FE-8ED4-72BE-DC1C52BECA15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4338327" y="3791477"/>
            <a:ext cx="1253817" cy="1708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D52C550-7C73-54EE-58C7-3606B78792F7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7099898" y="3791477"/>
            <a:ext cx="990076" cy="170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15304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01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개요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03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프로젝트 목표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" y="6606830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:&lt;a </a:t>
            </a:r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href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="https://www.flaticon.com/kr/free-icons/" title="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아파트 아이콘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"&gt;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아파트 아이콘  제작자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Rasama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 studio - </a:t>
            </a:r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Flaticon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&lt;/a&gt;, &lt;a </a:t>
            </a:r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href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="https://www.flaticon.com/kr/free-icons/" title="</a:t>
            </a:r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제작자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 Icon Pond - </a:t>
            </a:r>
            <a:r>
              <a:rPr lang="en-US" altLang="ko-KR" sz="1000" dirty="0" err="1">
                <a:solidFill>
                  <a:schemeClr val="bg2">
                    <a:lumMod val="75000"/>
                  </a:schemeClr>
                </a:solidFill>
              </a:rPr>
              <a:t>Flaticon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&lt;/a&gt;</a:t>
            </a:r>
          </a:p>
        </p:txBody>
      </p:sp>
      <p:sp>
        <p:nvSpPr>
          <p:cNvPr id="32" name="Rectangle 27"/>
          <p:cNvSpPr/>
          <p:nvPr/>
        </p:nvSpPr>
        <p:spPr>
          <a:xfrm>
            <a:off x="2739952" y="1414116"/>
            <a:ext cx="938077" cy="1077218"/>
          </a:xfrm>
          <a:prstGeom prst="rect">
            <a:avLst/>
          </a:prstGeom>
        </p:spPr>
        <p:txBody>
          <a:bodyPr wrap="none">
            <a:normAutofit/>
          </a:bodyPr>
          <a:lstStyle/>
          <a:p>
            <a:pPr algn="ctr"/>
            <a:r>
              <a:rPr lang="en-US" sz="6400" dirty="0">
                <a:solidFill>
                  <a:srgbClr val="00B050"/>
                </a:solidFill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37" name="Rectangle 28"/>
          <p:cNvSpPr/>
          <p:nvPr/>
        </p:nvSpPr>
        <p:spPr>
          <a:xfrm>
            <a:off x="8429727" y="1414116"/>
            <a:ext cx="1037463" cy="1077218"/>
          </a:xfrm>
          <a:prstGeom prst="rect">
            <a:avLst/>
          </a:prstGeom>
          <a:ln>
            <a:noFill/>
          </a:ln>
        </p:spPr>
        <p:txBody>
          <a:bodyPr wrap="none">
            <a:normAutofit/>
          </a:bodyPr>
          <a:lstStyle/>
          <a:p>
            <a:pPr algn="ctr"/>
            <a:r>
              <a:rPr lang="en-US" sz="6400" dirty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41" name="Rectangle 31"/>
          <p:cNvSpPr/>
          <p:nvPr/>
        </p:nvSpPr>
        <p:spPr>
          <a:xfrm>
            <a:off x="6994791" y="5158856"/>
            <a:ext cx="3624872" cy="28502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ko-KR" altLang="en-US" sz="1500" dirty="0">
                <a:latin typeface="바른공군체 Medium" pitchFamily="34" charset="-127"/>
                <a:ea typeface="바른공군체 Medium" pitchFamily="34" charset="-127"/>
              </a:rPr>
              <a:t>신도시 아파트 선호 면적 트렌드 파악</a:t>
            </a:r>
          </a:p>
        </p:txBody>
      </p:sp>
      <p:sp>
        <p:nvSpPr>
          <p:cNvPr id="43" name="Rectangle 32"/>
          <p:cNvSpPr/>
          <p:nvPr/>
        </p:nvSpPr>
        <p:spPr>
          <a:xfrm>
            <a:off x="923868" y="5158615"/>
            <a:ext cx="4570244" cy="307777"/>
          </a:xfrm>
          <a:prstGeom prst="rect">
            <a:avLst/>
          </a:prstGeom>
        </p:spPr>
        <p:txBody>
          <a:bodyPr wrap="square">
            <a:normAutofit fontScale="92500" lnSpcReduction="10000"/>
          </a:bodyPr>
          <a:lstStyle/>
          <a:p>
            <a:pPr algn="ctr"/>
            <a:r>
              <a:rPr lang="ko-KR" altLang="en-US" sz="1600" dirty="0">
                <a:latin typeface="바른공군체 Medium" pitchFamily="34" charset="-127"/>
                <a:ea typeface="바른공군체 Medium" pitchFamily="34" charset="-127"/>
              </a:rPr>
              <a:t>차기 신도시 지리적 위치 예측 및 추천</a:t>
            </a:r>
            <a:endParaRPr lang="en-US" altLang="ko-KR" sz="16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44" name="Oval 24"/>
          <p:cNvSpPr/>
          <p:nvPr/>
        </p:nvSpPr>
        <p:spPr>
          <a:xfrm>
            <a:off x="7873356" y="2697503"/>
            <a:ext cx="2073434" cy="2073434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28575"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45" name="Oval 24"/>
          <p:cNvSpPr/>
          <p:nvPr/>
        </p:nvSpPr>
        <p:spPr>
          <a:xfrm>
            <a:off x="2172273" y="2658807"/>
            <a:ext cx="2073434" cy="207343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28575">
            <a:solidFill>
              <a:schemeClr val="accent3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06460" y="1233102"/>
            <a:ext cx="461665" cy="519817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--------------------------------------------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745573"/>
      </p:ext>
    </p:extLst>
  </p:cSld>
  <p:clrMapOvr>
    <a:masterClrMapping/>
  </p:clrMapOvr>
  <p:transition spd="slow" advTm="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0"/>
          <p:cNvSpPr txBox="1"/>
          <p:nvPr/>
        </p:nvSpPr>
        <p:spPr>
          <a:xfrm>
            <a:off x="8910073" y="177797"/>
            <a:ext cx="1789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01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58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04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구성원 및 역할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grpSp>
        <p:nvGrpSpPr>
          <p:cNvPr id="2" name="20f9cf2f-ceb6-4003-8fc9-f0c6fc351f6a">
            <a:extLst>
              <a:ext uri="{FF2B5EF4-FFF2-40B4-BE49-F238E27FC236}">
                <a16:creationId xmlns:a16="http://schemas.microsoft.com/office/drawing/2014/main" id="{79848A55-194A-F42A-0143-BEC4E7BDB5C2}"/>
              </a:ext>
            </a:extLst>
          </p:cNvPr>
          <p:cNvGrpSpPr>
            <a:grpSpLocks noChangeAspect="1"/>
          </p:cNvGrpSpPr>
          <p:nvPr/>
        </p:nvGrpSpPr>
        <p:grpSpPr>
          <a:xfrm>
            <a:off x="2368858" y="1212693"/>
            <a:ext cx="7598880" cy="4974747"/>
            <a:chOff x="2597105" y="1123950"/>
            <a:chExt cx="7051061" cy="4616107"/>
          </a:xfrm>
        </p:grpSpPr>
        <p:grpSp>
          <p:nvGrpSpPr>
            <p:cNvPr id="4" name="Group 86">
              <a:extLst>
                <a:ext uri="{FF2B5EF4-FFF2-40B4-BE49-F238E27FC236}">
                  <a16:creationId xmlns:a16="http://schemas.microsoft.com/office/drawing/2014/main" id="{833EE8DC-20F6-A255-939E-53C08DF3A66C}"/>
                </a:ext>
              </a:extLst>
            </p:cNvPr>
            <p:cNvGrpSpPr/>
            <p:nvPr/>
          </p:nvGrpSpPr>
          <p:grpSpPr>
            <a:xfrm>
              <a:off x="2597105" y="1123950"/>
              <a:ext cx="7020809" cy="3562437"/>
              <a:chOff x="2597105" y="1706793"/>
              <a:chExt cx="7020809" cy="3562437"/>
            </a:xfrm>
          </p:grpSpPr>
          <p:sp>
            <p:nvSpPr>
              <p:cNvPr id="16" name="Trapezoid 87">
                <a:extLst>
                  <a:ext uri="{FF2B5EF4-FFF2-40B4-BE49-F238E27FC236}">
                    <a16:creationId xmlns:a16="http://schemas.microsoft.com/office/drawing/2014/main" id="{A0169137-190A-84D1-269E-676CD3DCC3BE}"/>
                  </a:ext>
                </a:extLst>
              </p:cNvPr>
              <p:cNvSpPr/>
              <p:nvPr/>
            </p:nvSpPr>
            <p:spPr>
              <a:xfrm>
                <a:off x="7316039" y="2275927"/>
                <a:ext cx="2301875" cy="2042791"/>
              </a:xfrm>
              <a:prstGeom prst="trapezoid">
                <a:avLst>
                  <a:gd name="adj" fmla="val 13571"/>
                </a:avLst>
              </a:prstGeom>
              <a:solidFill>
                <a:schemeClr val="accent3"/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17" name="Oval 88">
                <a:extLst>
                  <a:ext uri="{FF2B5EF4-FFF2-40B4-BE49-F238E27FC236}">
                    <a16:creationId xmlns:a16="http://schemas.microsoft.com/office/drawing/2014/main" id="{D14D0FEB-E504-5A6A-A4D5-FC3E09183FCA}"/>
                  </a:ext>
                </a:extLst>
              </p:cNvPr>
              <p:cNvSpPr/>
              <p:nvPr/>
            </p:nvSpPr>
            <p:spPr>
              <a:xfrm>
                <a:off x="7891507" y="2448566"/>
                <a:ext cx="129787" cy="12978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18" name="Oval 89">
                <a:extLst>
                  <a:ext uri="{FF2B5EF4-FFF2-40B4-BE49-F238E27FC236}">
                    <a16:creationId xmlns:a16="http://schemas.microsoft.com/office/drawing/2014/main" id="{F538CA17-B196-3DC0-2600-F2EE0DF2F98E}"/>
                  </a:ext>
                </a:extLst>
              </p:cNvPr>
              <p:cNvSpPr/>
              <p:nvPr/>
            </p:nvSpPr>
            <p:spPr>
              <a:xfrm>
                <a:off x="8918781" y="2448566"/>
                <a:ext cx="129787" cy="129787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19" name="Arc 90">
                <a:extLst>
                  <a:ext uri="{FF2B5EF4-FFF2-40B4-BE49-F238E27FC236}">
                    <a16:creationId xmlns:a16="http://schemas.microsoft.com/office/drawing/2014/main" id="{FD53F261-4E2D-049C-3582-37B51F79B6EF}"/>
                  </a:ext>
                </a:extLst>
              </p:cNvPr>
              <p:cNvSpPr/>
              <p:nvPr/>
            </p:nvSpPr>
            <p:spPr>
              <a:xfrm rot="18894015">
                <a:off x="7897842" y="1710012"/>
                <a:ext cx="1138267" cy="1131830"/>
              </a:xfrm>
              <a:prstGeom prst="arc">
                <a:avLst>
                  <a:gd name="adj1" fmla="val 11954411"/>
                  <a:gd name="adj2" fmla="val 4303291"/>
                </a:avLst>
              </a:prstGeom>
              <a:noFill/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grpSp>
            <p:nvGrpSpPr>
              <p:cNvPr id="22" name="Group 91">
                <a:extLst>
                  <a:ext uri="{FF2B5EF4-FFF2-40B4-BE49-F238E27FC236}">
                    <a16:creationId xmlns:a16="http://schemas.microsoft.com/office/drawing/2014/main" id="{2EDC9343-50E7-BD42-B737-04733B20B388}"/>
                  </a:ext>
                </a:extLst>
              </p:cNvPr>
              <p:cNvGrpSpPr/>
              <p:nvPr/>
            </p:nvGrpSpPr>
            <p:grpSpPr>
              <a:xfrm>
                <a:off x="2597105" y="1706793"/>
                <a:ext cx="2301875" cy="2611925"/>
                <a:chOff x="2900758" y="1478193"/>
                <a:chExt cx="2301875" cy="2611925"/>
              </a:xfrm>
            </p:grpSpPr>
            <p:sp>
              <p:nvSpPr>
                <p:cNvPr id="38" name="Trapezoid 106">
                  <a:extLst>
                    <a:ext uri="{FF2B5EF4-FFF2-40B4-BE49-F238E27FC236}">
                      <a16:creationId xmlns:a16="http://schemas.microsoft.com/office/drawing/2014/main" id="{D97F8C49-C6B0-CDA6-7785-6B055D85A6B4}"/>
                    </a:ext>
                  </a:extLst>
                </p:cNvPr>
                <p:cNvSpPr/>
                <p:nvPr/>
              </p:nvSpPr>
              <p:spPr>
                <a:xfrm>
                  <a:off x="2900758" y="2047327"/>
                  <a:ext cx="2301875" cy="2042791"/>
                </a:xfrm>
                <a:prstGeom prst="trapezoid">
                  <a:avLst>
                    <a:gd name="adj" fmla="val 13571"/>
                  </a:avLst>
                </a:prstGeom>
                <a:solidFill>
                  <a:schemeClr val="accent1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39" name="Oval 107">
                  <a:extLst>
                    <a:ext uri="{FF2B5EF4-FFF2-40B4-BE49-F238E27FC236}">
                      <a16:creationId xmlns:a16="http://schemas.microsoft.com/office/drawing/2014/main" id="{3C84A696-0123-345F-E7C7-17DB6C674273}"/>
                    </a:ext>
                  </a:extLst>
                </p:cNvPr>
                <p:cNvSpPr/>
                <p:nvPr/>
              </p:nvSpPr>
              <p:spPr>
                <a:xfrm>
                  <a:off x="3476226" y="2219966"/>
                  <a:ext cx="129787" cy="12978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41" name="Oval 108">
                  <a:extLst>
                    <a:ext uri="{FF2B5EF4-FFF2-40B4-BE49-F238E27FC236}">
                      <a16:creationId xmlns:a16="http://schemas.microsoft.com/office/drawing/2014/main" id="{AF20B003-26DC-61A7-8B7C-DEA3A91CFD26}"/>
                    </a:ext>
                  </a:extLst>
                </p:cNvPr>
                <p:cNvSpPr/>
                <p:nvPr/>
              </p:nvSpPr>
              <p:spPr>
                <a:xfrm>
                  <a:off x="4503500" y="2219966"/>
                  <a:ext cx="129787" cy="129787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43" name="Arc 109">
                  <a:extLst>
                    <a:ext uri="{FF2B5EF4-FFF2-40B4-BE49-F238E27FC236}">
                      <a16:creationId xmlns:a16="http://schemas.microsoft.com/office/drawing/2014/main" id="{5D6C8576-2A80-1BDE-4AAB-ABA9C576BE7F}"/>
                    </a:ext>
                  </a:extLst>
                </p:cNvPr>
                <p:cNvSpPr/>
                <p:nvPr/>
              </p:nvSpPr>
              <p:spPr>
                <a:xfrm rot="18894015">
                  <a:off x="3482561" y="1481412"/>
                  <a:ext cx="1138267" cy="1131830"/>
                </a:xfrm>
                <a:prstGeom prst="arc">
                  <a:avLst>
                    <a:gd name="adj1" fmla="val 11954411"/>
                    <a:gd name="adj2" fmla="val 4303291"/>
                  </a:avLst>
                </a:prstGeom>
                <a:ln w="3810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</p:grpSp>
          <p:grpSp>
            <p:nvGrpSpPr>
              <p:cNvPr id="24" name="Group 92">
                <a:extLst>
                  <a:ext uri="{FF2B5EF4-FFF2-40B4-BE49-F238E27FC236}">
                    <a16:creationId xmlns:a16="http://schemas.microsoft.com/office/drawing/2014/main" id="{F5348D08-A354-2F7F-8E95-02563A747050}"/>
                  </a:ext>
                </a:extLst>
              </p:cNvPr>
              <p:cNvGrpSpPr/>
              <p:nvPr/>
            </p:nvGrpSpPr>
            <p:grpSpPr>
              <a:xfrm>
                <a:off x="4603750" y="1882735"/>
                <a:ext cx="2984500" cy="3386495"/>
                <a:chOff x="4603750" y="1654135"/>
                <a:chExt cx="2984500" cy="3386495"/>
              </a:xfrm>
            </p:grpSpPr>
            <p:sp>
              <p:nvSpPr>
                <p:cNvPr id="34" name="Trapezoid 102">
                  <a:extLst>
                    <a:ext uri="{FF2B5EF4-FFF2-40B4-BE49-F238E27FC236}">
                      <a16:creationId xmlns:a16="http://schemas.microsoft.com/office/drawing/2014/main" id="{1D7EDEED-8105-D54E-2647-AB834ED05B3D}"/>
                    </a:ext>
                  </a:extLst>
                </p:cNvPr>
                <p:cNvSpPr/>
                <p:nvPr/>
              </p:nvSpPr>
              <p:spPr>
                <a:xfrm>
                  <a:off x="4603750" y="2392045"/>
                  <a:ext cx="2984500" cy="2648585"/>
                </a:xfrm>
                <a:prstGeom prst="trapezoid">
                  <a:avLst>
                    <a:gd name="adj" fmla="val 13571"/>
                  </a:avLst>
                </a:prstGeom>
                <a:solidFill>
                  <a:schemeClr val="accent2"/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35" name="Oval 103">
                  <a:extLst>
                    <a:ext uri="{FF2B5EF4-FFF2-40B4-BE49-F238E27FC236}">
                      <a16:creationId xmlns:a16="http://schemas.microsoft.com/office/drawing/2014/main" id="{84117C82-739F-9B54-A02F-68981E0D3A2A}"/>
                    </a:ext>
                  </a:extLst>
                </p:cNvPr>
                <p:cNvSpPr/>
                <p:nvPr/>
              </p:nvSpPr>
              <p:spPr>
                <a:xfrm>
                  <a:off x="5349874" y="2615881"/>
                  <a:ext cx="168275" cy="168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36" name="Oval 104">
                  <a:extLst>
                    <a:ext uri="{FF2B5EF4-FFF2-40B4-BE49-F238E27FC236}">
                      <a16:creationId xmlns:a16="http://schemas.microsoft.com/office/drawing/2014/main" id="{BBC4D099-50EE-D75D-C639-518D3D6644F4}"/>
                    </a:ext>
                  </a:extLst>
                </p:cNvPr>
                <p:cNvSpPr/>
                <p:nvPr/>
              </p:nvSpPr>
              <p:spPr>
                <a:xfrm>
                  <a:off x="6681788" y="2615881"/>
                  <a:ext cx="168275" cy="168275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762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37" name="Arc 105">
                  <a:extLst>
                    <a:ext uri="{FF2B5EF4-FFF2-40B4-BE49-F238E27FC236}">
                      <a16:creationId xmlns:a16="http://schemas.microsoft.com/office/drawing/2014/main" id="{A58511EE-681B-3ED6-9E7C-4936BACA693F}"/>
                    </a:ext>
                  </a:extLst>
                </p:cNvPr>
                <p:cNvSpPr/>
                <p:nvPr/>
              </p:nvSpPr>
              <p:spPr>
                <a:xfrm rot="18894015">
                  <a:off x="5358088" y="1658308"/>
                  <a:ext cx="1475822" cy="1467476"/>
                </a:xfrm>
                <a:prstGeom prst="arc">
                  <a:avLst>
                    <a:gd name="adj1" fmla="val 11954411"/>
                    <a:gd name="adj2" fmla="val 4303291"/>
                  </a:avLst>
                </a:prstGeom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/>
                  <a:endParaRPr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</p:grpSp>
          <p:sp>
            <p:nvSpPr>
              <p:cNvPr id="25" name="TextBox 93">
                <a:extLst>
                  <a:ext uri="{FF2B5EF4-FFF2-40B4-BE49-F238E27FC236}">
                    <a16:creationId xmlns:a16="http://schemas.microsoft.com/office/drawing/2014/main" id="{1C8F6485-15A9-1F8A-7776-D23858690612}"/>
                  </a:ext>
                </a:extLst>
              </p:cNvPr>
              <p:cNvSpPr txBox="1"/>
              <p:nvPr/>
            </p:nvSpPr>
            <p:spPr>
              <a:xfrm>
                <a:off x="5064240" y="4390948"/>
                <a:ext cx="2020975" cy="878282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rm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ko-KR" altLang="en-US" sz="105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 자료 전처리</a:t>
                </a:r>
                <a:endParaRPr lang="en-US" altLang="zh-CN" sz="1050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배경자료</a:t>
                </a:r>
                <a:r>
                  <a:rPr lang="en-US" altLang="ko-KR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시각화</a:t>
                </a:r>
                <a:endParaRPr lang="en-US" altLang="ko-KR" sz="105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altLang="ko-KR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지리적 위치 도출</a:t>
                </a:r>
                <a:endParaRPr lang="en-US" altLang="ko-KR" sz="105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규모별 아파트 </a:t>
                </a:r>
                <a:r>
                  <a:rPr lang="ko-KR" altLang="en-US" sz="1050" dirty="0" err="1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매매량</a:t>
                </a:r>
                <a:r>
                  <a:rPr lang="ko-KR" altLang="en-US" sz="105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시각화</a:t>
                </a:r>
                <a:endParaRPr lang="en-US" altLang="ko-KR" sz="105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endParaRPr lang="zh-CN" altLang="en-US" sz="105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6" name="Rectangle 94">
                <a:extLst>
                  <a:ext uri="{FF2B5EF4-FFF2-40B4-BE49-F238E27FC236}">
                    <a16:creationId xmlns:a16="http://schemas.microsoft.com/office/drawing/2014/main" id="{26F927DE-97CB-6BAA-0A34-B80F2EFC6B3A}"/>
                  </a:ext>
                </a:extLst>
              </p:cNvPr>
              <p:cNvSpPr/>
              <p:nvPr/>
            </p:nvSpPr>
            <p:spPr>
              <a:xfrm>
                <a:off x="5087765" y="3940885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ko-KR" altLang="en-US" sz="200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발표</a:t>
                </a:r>
                <a:endParaRPr lang="zh-CN" altLang="en-US" sz="2000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7" name="Freeform: Shape 95">
                <a:extLst>
                  <a:ext uri="{FF2B5EF4-FFF2-40B4-BE49-F238E27FC236}">
                    <a16:creationId xmlns:a16="http://schemas.microsoft.com/office/drawing/2014/main" id="{00FC9E47-EC98-9C48-8E42-83E30FC01F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6534" y="2472188"/>
                <a:ext cx="543016" cy="530268"/>
              </a:xfrm>
              <a:custGeom>
                <a:avLst/>
                <a:gdLst>
                  <a:gd name="connsiteX0" fmla="*/ 279401 w 338138"/>
                  <a:gd name="connsiteY0" fmla="*/ 293687 h 330200"/>
                  <a:gd name="connsiteX1" fmla="*/ 274109 w 338138"/>
                  <a:gd name="connsiteY1" fmla="*/ 296374 h 330200"/>
                  <a:gd name="connsiteX2" fmla="*/ 271463 w 338138"/>
                  <a:gd name="connsiteY2" fmla="*/ 303090 h 330200"/>
                  <a:gd name="connsiteX3" fmla="*/ 274109 w 338138"/>
                  <a:gd name="connsiteY3" fmla="*/ 308464 h 330200"/>
                  <a:gd name="connsiteX4" fmla="*/ 279401 w 338138"/>
                  <a:gd name="connsiteY4" fmla="*/ 311150 h 330200"/>
                  <a:gd name="connsiteX5" fmla="*/ 286015 w 338138"/>
                  <a:gd name="connsiteY5" fmla="*/ 308464 h 330200"/>
                  <a:gd name="connsiteX6" fmla="*/ 287338 w 338138"/>
                  <a:gd name="connsiteY6" fmla="*/ 303090 h 330200"/>
                  <a:gd name="connsiteX7" fmla="*/ 286015 w 338138"/>
                  <a:gd name="connsiteY7" fmla="*/ 296374 h 330200"/>
                  <a:gd name="connsiteX8" fmla="*/ 279401 w 338138"/>
                  <a:gd name="connsiteY8" fmla="*/ 293687 h 330200"/>
                  <a:gd name="connsiteX9" fmla="*/ 222250 w 338138"/>
                  <a:gd name="connsiteY9" fmla="*/ 282575 h 330200"/>
                  <a:gd name="connsiteX10" fmla="*/ 223567 w 338138"/>
                  <a:gd name="connsiteY10" fmla="*/ 282575 h 330200"/>
                  <a:gd name="connsiteX11" fmla="*/ 338138 w 338138"/>
                  <a:gd name="connsiteY11" fmla="*/ 282575 h 330200"/>
                  <a:gd name="connsiteX12" fmla="*/ 338138 w 338138"/>
                  <a:gd name="connsiteY12" fmla="*/ 298450 h 330200"/>
                  <a:gd name="connsiteX13" fmla="*/ 305215 w 338138"/>
                  <a:gd name="connsiteY13" fmla="*/ 330200 h 330200"/>
                  <a:gd name="connsiteX14" fmla="*/ 255173 w 338138"/>
                  <a:gd name="connsiteY14" fmla="*/ 330200 h 330200"/>
                  <a:gd name="connsiteX15" fmla="*/ 222250 w 338138"/>
                  <a:gd name="connsiteY15" fmla="*/ 298450 h 330200"/>
                  <a:gd name="connsiteX16" fmla="*/ 222250 w 338138"/>
                  <a:gd name="connsiteY16" fmla="*/ 282575 h 330200"/>
                  <a:gd name="connsiteX17" fmla="*/ 55563 w 338138"/>
                  <a:gd name="connsiteY17" fmla="*/ 274637 h 330200"/>
                  <a:gd name="connsiteX18" fmla="*/ 149226 w 338138"/>
                  <a:gd name="connsiteY18" fmla="*/ 274637 h 330200"/>
                  <a:gd name="connsiteX19" fmla="*/ 103054 w 338138"/>
                  <a:gd name="connsiteY19" fmla="*/ 312737 h 330200"/>
                  <a:gd name="connsiteX20" fmla="*/ 55563 w 338138"/>
                  <a:gd name="connsiteY20" fmla="*/ 274637 h 330200"/>
                  <a:gd name="connsiteX21" fmla="*/ 168911 w 338138"/>
                  <a:gd name="connsiteY21" fmla="*/ 244475 h 330200"/>
                  <a:gd name="connsiteX22" fmla="*/ 205459 w 338138"/>
                  <a:gd name="connsiteY22" fmla="*/ 244475 h 330200"/>
                  <a:gd name="connsiteX23" fmla="*/ 215901 w 338138"/>
                  <a:gd name="connsiteY23" fmla="*/ 256381 h 330200"/>
                  <a:gd name="connsiteX24" fmla="*/ 205459 w 338138"/>
                  <a:gd name="connsiteY24" fmla="*/ 268288 h 330200"/>
                  <a:gd name="connsiteX25" fmla="*/ 168911 w 338138"/>
                  <a:gd name="connsiteY25" fmla="*/ 268288 h 330200"/>
                  <a:gd name="connsiteX26" fmla="*/ 157163 w 338138"/>
                  <a:gd name="connsiteY26" fmla="*/ 256381 h 330200"/>
                  <a:gd name="connsiteX27" fmla="*/ 168911 w 338138"/>
                  <a:gd name="connsiteY27" fmla="*/ 244475 h 330200"/>
                  <a:gd name="connsiteX28" fmla="*/ 53975 w 338138"/>
                  <a:gd name="connsiteY28" fmla="*/ 236537 h 330200"/>
                  <a:gd name="connsiteX29" fmla="*/ 150813 w 338138"/>
                  <a:gd name="connsiteY29" fmla="*/ 236537 h 330200"/>
                  <a:gd name="connsiteX30" fmla="*/ 150813 w 338138"/>
                  <a:gd name="connsiteY30" fmla="*/ 258762 h 330200"/>
                  <a:gd name="connsiteX31" fmla="*/ 53975 w 338138"/>
                  <a:gd name="connsiteY31" fmla="*/ 258762 h 330200"/>
                  <a:gd name="connsiteX32" fmla="*/ 255173 w 338138"/>
                  <a:gd name="connsiteY32" fmla="*/ 150812 h 330200"/>
                  <a:gd name="connsiteX33" fmla="*/ 305215 w 338138"/>
                  <a:gd name="connsiteY33" fmla="*/ 150812 h 330200"/>
                  <a:gd name="connsiteX34" fmla="*/ 338138 w 338138"/>
                  <a:gd name="connsiteY34" fmla="*/ 182063 h 330200"/>
                  <a:gd name="connsiteX35" fmla="*/ 338138 w 338138"/>
                  <a:gd name="connsiteY35" fmla="*/ 266700 h 330200"/>
                  <a:gd name="connsiteX36" fmla="*/ 223567 w 338138"/>
                  <a:gd name="connsiteY36" fmla="*/ 266700 h 330200"/>
                  <a:gd name="connsiteX37" fmla="*/ 222250 w 338138"/>
                  <a:gd name="connsiteY37" fmla="*/ 266700 h 330200"/>
                  <a:gd name="connsiteX38" fmla="*/ 222250 w 338138"/>
                  <a:gd name="connsiteY38" fmla="*/ 182063 h 330200"/>
                  <a:gd name="connsiteX39" fmla="*/ 255173 w 338138"/>
                  <a:gd name="connsiteY39" fmla="*/ 150812 h 330200"/>
                  <a:gd name="connsiteX40" fmla="*/ 85111 w 338138"/>
                  <a:gd name="connsiteY40" fmla="*/ 128587 h 330200"/>
                  <a:gd name="connsiteX41" fmla="*/ 97913 w 338138"/>
                  <a:gd name="connsiteY41" fmla="*/ 135164 h 330200"/>
                  <a:gd name="connsiteX42" fmla="*/ 106875 w 338138"/>
                  <a:gd name="connsiteY42" fmla="*/ 135164 h 330200"/>
                  <a:gd name="connsiteX43" fmla="*/ 119678 w 338138"/>
                  <a:gd name="connsiteY43" fmla="*/ 128587 h 330200"/>
                  <a:gd name="connsiteX44" fmla="*/ 122238 w 338138"/>
                  <a:gd name="connsiteY44" fmla="*/ 129902 h 330200"/>
                  <a:gd name="connsiteX45" fmla="*/ 109435 w 338138"/>
                  <a:gd name="connsiteY45" fmla="*/ 220662 h 330200"/>
                  <a:gd name="connsiteX46" fmla="*/ 95353 w 338138"/>
                  <a:gd name="connsiteY46" fmla="*/ 220662 h 330200"/>
                  <a:gd name="connsiteX47" fmla="*/ 82550 w 338138"/>
                  <a:gd name="connsiteY47" fmla="*/ 129902 h 330200"/>
                  <a:gd name="connsiteX48" fmla="*/ 85111 w 338138"/>
                  <a:gd name="connsiteY48" fmla="*/ 128587 h 330200"/>
                  <a:gd name="connsiteX49" fmla="*/ 224631 w 338138"/>
                  <a:gd name="connsiteY49" fmla="*/ 60325 h 330200"/>
                  <a:gd name="connsiteX50" fmla="*/ 280194 w 338138"/>
                  <a:gd name="connsiteY50" fmla="*/ 60325 h 330200"/>
                  <a:gd name="connsiteX51" fmla="*/ 292100 w 338138"/>
                  <a:gd name="connsiteY51" fmla="*/ 70872 h 330200"/>
                  <a:gd name="connsiteX52" fmla="*/ 292100 w 338138"/>
                  <a:gd name="connsiteY52" fmla="*/ 127565 h 330200"/>
                  <a:gd name="connsiteX53" fmla="*/ 280194 w 338138"/>
                  <a:gd name="connsiteY53" fmla="*/ 138113 h 330200"/>
                  <a:gd name="connsiteX54" fmla="*/ 269610 w 338138"/>
                  <a:gd name="connsiteY54" fmla="*/ 127565 h 330200"/>
                  <a:gd name="connsiteX55" fmla="*/ 269610 w 338138"/>
                  <a:gd name="connsiteY55" fmla="*/ 82738 h 330200"/>
                  <a:gd name="connsiteX56" fmla="*/ 224631 w 338138"/>
                  <a:gd name="connsiteY56" fmla="*/ 82738 h 330200"/>
                  <a:gd name="connsiteX57" fmla="*/ 212725 w 338138"/>
                  <a:gd name="connsiteY57" fmla="*/ 70872 h 330200"/>
                  <a:gd name="connsiteX58" fmla="*/ 224631 w 338138"/>
                  <a:gd name="connsiteY58" fmla="*/ 60325 h 330200"/>
                  <a:gd name="connsiteX59" fmla="*/ 103055 w 338138"/>
                  <a:gd name="connsiteY59" fmla="*/ 0 h 330200"/>
                  <a:gd name="connsiteX60" fmla="*/ 204788 w 338138"/>
                  <a:gd name="connsiteY60" fmla="*/ 101137 h 330200"/>
                  <a:gd name="connsiteX61" fmla="*/ 161188 w 338138"/>
                  <a:gd name="connsiteY61" fmla="*/ 185199 h 330200"/>
                  <a:gd name="connsiteX62" fmla="*/ 151940 w 338138"/>
                  <a:gd name="connsiteY62" fmla="*/ 220663 h 330200"/>
                  <a:gd name="connsiteX63" fmla="*/ 125515 w 338138"/>
                  <a:gd name="connsiteY63" fmla="*/ 220663 h 330200"/>
                  <a:gd name="connsiteX64" fmla="*/ 137406 w 338138"/>
                  <a:gd name="connsiteY64" fmla="*/ 136601 h 330200"/>
                  <a:gd name="connsiteX65" fmla="*/ 138727 w 338138"/>
                  <a:gd name="connsiteY65" fmla="*/ 136601 h 330200"/>
                  <a:gd name="connsiteX66" fmla="*/ 149297 w 338138"/>
                  <a:gd name="connsiteY66" fmla="*/ 130033 h 330200"/>
                  <a:gd name="connsiteX67" fmla="*/ 144012 w 338138"/>
                  <a:gd name="connsiteY67" fmla="*/ 115585 h 330200"/>
                  <a:gd name="connsiteX68" fmla="*/ 125515 w 338138"/>
                  <a:gd name="connsiteY68" fmla="*/ 106391 h 330200"/>
                  <a:gd name="connsiteX69" fmla="*/ 116267 w 338138"/>
                  <a:gd name="connsiteY69" fmla="*/ 106391 h 330200"/>
                  <a:gd name="connsiteX70" fmla="*/ 103055 w 338138"/>
                  <a:gd name="connsiteY70" fmla="*/ 112958 h 330200"/>
                  <a:gd name="connsiteX71" fmla="*/ 88521 w 338138"/>
                  <a:gd name="connsiteY71" fmla="*/ 106391 h 330200"/>
                  <a:gd name="connsiteX72" fmla="*/ 79273 w 338138"/>
                  <a:gd name="connsiteY72" fmla="*/ 106391 h 330200"/>
                  <a:gd name="connsiteX73" fmla="*/ 60776 w 338138"/>
                  <a:gd name="connsiteY73" fmla="*/ 115585 h 330200"/>
                  <a:gd name="connsiteX74" fmla="*/ 55491 w 338138"/>
                  <a:gd name="connsiteY74" fmla="*/ 130033 h 330200"/>
                  <a:gd name="connsiteX75" fmla="*/ 67382 w 338138"/>
                  <a:gd name="connsiteY75" fmla="*/ 136601 h 330200"/>
                  <a:gd name="connsiteX76" fmla="*/ 79273 w 338138"/>
                  <a:gd name="connsiteY76" fmla="*/ 220663 h 330200"/>
                  <a:gd name="connsiteX77" fmla="*/ 52848 w 338138"/>
                  <a:gd name="connsiteY77" fmla="*/ 220663 h 330200"/>
                  <a:gd name="connsiteX78" fmla="*/ 43600 w 338138"/>
                  <a:gd name="connsiteY78" fmla="*/ 185199 h 330200"/>
                  <a:gd name="connsiteX79" fmla="*/ 0 w 338138"/>
                  <a:gd name="connsiteY79" fmla="*/ 101137 h 330200"/>
                  <a:gd name="connsiteX80" fmla="*/ 103055 w 338138"/>
                  <a:gd name="connsiteY80" fmla="*/ 0 h 33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338138" h="330200">
                    <a:moveTo>
                      <a:pt x="279401" y="293687"/>
                    </a:moveTo>
                    <a:cubicBezTo>
                      <a:pt x="276755" y="293687"/>
                      <a:pt x="275432" y="295030"/>
                      <a:pt x="274109" y="296374"/>
                    </a:cubicBezTo>
                    <a:cubicBezTo>
                      <a:pt x="271463" y="297717"/>
                      <a:pt x="271463" y="300404"/>
                      <a:pt x="271463" y="303090"/>
                    </a:cubicBezTo>
                    <a:cubicBezTo>
                      <a:pt x="271463" y="304434"/>
                      <a:pt x="271463" y="307120"/>
                      <a:pt x="274109" y="308464"/>
                    </a:cubicBezTo>
                    <a:cubicBezTo>
                      <a:pt x="275432" y="309807"/>
                      <a:pt x="276755" y="311150"/>
                      <a:pt x="279401" y="311150"/>
                    </a:cubicBezTo>
                    <a:cubicBezTo>
                      <a:pt x="282046" y="311150"/>
                      <a:pt x="283369" y="309807"/>
                      <a:pt x="286015" y="308464"/>
                    </a:cubicBezTo>
                    <a:cubicBezTo>
                      <a:pt x="287338" y="307120"/>
                      <a:pt x="287338" y="304434"/>
                      <a:pt x="287338" y="303090"/>
                    </a:cubicBezTo>
                    <a:cubicBezTo>
                      <a:pt x="287338" y="300404"/>
                      <a:pt x="287338" y="297717"/>
                      <a:pt x="286015" y="296374"/>
                    </a:cubicBezTo>
                    <a:cubicBezTo>
                      <a:pt x="283369" y="295030"/>
                      <a:pt x="282046" y="293687"/>
                      <a:pt x="279401" y="293687"/>
                    </a:cubicBezTo>
                    <a:close/>
                    <a:moveTo>
                      <a:pt x="222250" y="282575"/>
                    </a:moveTo>
                    <a:cubicBezTo>
                      <a:pt x="223567" y="282575"/>
                      <a:pt x="223567" y="282575"/>
                      <a:pt x="223567" y="282575"/>
                    </a:cubicBezTo>
                    <a:lnTo>
                      <a:pt x="338138" y="282575"/>
                    </a:lnTo>
                    <a:cubicBezTo>
                      <a:pt x="338138" y="282575"/>
                      <a:pt x="338138" y="282575"/>
                      <a:pt x="338138" y="298450"/>
                    </a:cubicBezTo>
                    <a:cubicBezTo>
                      <a:pt x="338138" y="315648"/>
                      <a:pt x="323652" y="330200"/>
                      <a:pt x="305215" y="330200"/>
                    </a:cubicBezTo>
                    <a:cubicBezTo>
                      <a:pt x="305215" y="330200"/>
                      <a:pt x="305215" y="330200"/>
                      <a:pt x="255173" y="330200"/>
                    </a:cubicBezTo>
                    <a:cubicBezTo>
                      <a:pt x="236736" y="330200"/>
                      <a:pt x="222250" y="315648"/>
                      <a:pt x="222250" y="298450"/>
                    </a:cubicBezTo>
                    <a:cubicBezTo>
                      <a:pt x="222250" y="298450"/>
                      <a:pt x="222250" y="298450"/>
                      <a:pt x="222250" y="282575"/>
                    </a:cubicBezTo>
                    <a:close/>
                    <a:moveTo>
                      <a:pt x="55563" y="274637"/>
                    </a:moveTo>
                    <a:cubicBezTo>
                      <a:pt x="55563" y="274637"/>
                      <a:pt x="55563" y="274637"/>
                      <a:pt x="149226" y="274637"/>
                    </a:cubicBezTo>
                    <a:cubicBezTo>
                      <a:pt x="145268" y="296227"/>
                      <a:pt x="125481" y="312737"/>
                      <a:pt x="103054" y="312737"/>
                    </a:cubicBezTo>
                    <a:cubicBezTo>
                      <a:pt x="79309" y="312737"/>
                      <a:pt x="59521" y="296227"/>
                      <a:pt x="55563" y="274637"/>
                    </a:cubicBezTo>
                    <a:close/>
                    <a:moveTo>
                      <a:pt x="168911" y="244475"/>
                    </a:moveTo>
                    <a:cubicBezTo>
                      <a:pt x="168911" y="244475"/>
                      <a:pt x="168911" y="244475"/>
                      <a:pt x="205459" y="244475"/>
                    </a:cubicBezTo>
                    <a:cubicBezTo>
                      <a:pt x="211985" y="244475"/>
                      <a:pt x="215901" y="249767"/>
                      <a:pt x="215901" y="256381"/>
                    </a:cubicBezTo>
                    <a:cubicBezTo>
                      <a:pt x="215901" y="262996"/>
                      <a:pt x="211985" y="268288"/>
                      <a:pt x="205459" y="268288"/>
                    </a:cubicBezTo>
                    <a:cubicBezTo>
                      <a:pt x="205459" y="268288"/>
                      <a:pt x="205459" y="268288"/>
                      <a:pt x="168911" y="268288"/>
                    </a:cubicBezTo>
                    <a:cubicBezTo>
                      <a:pt x="162384" y="268288"/>
                      <a:pt x="157163" y="262996"/>
                      <a:pt x="157163" y="256381"/>
                    </a:cubicBezTo>
                    <a:cubicBezTo>
                      <a:pt x="157163" y="249767"/>
                      <a:pt x="162384" y="244475"/>
                      <a:pt x="168911" y="244475"/>
                    </a:cubicBezTo>
                    <a:close/>
                    <a:moveTo>
                      <a:pt x="53975" y="236537"/>
                    </a:moveTo>
                    <a:lnTo>
                      <a:pt x="150813" y="236537"/>
                    </a:lnTo>
                    <a:lnTo>
                      <a:pt x="150813" y="258762"/>
                    </a:lnTo>
                    <a:lnTo>
                      <a:pt x="53975" y="258762"/>
                    </a:lnTo>
                    <a:close/>
                    <a:moveTo>
                      <a:pt x="255173" y="150812"/>
                    </a:moveTo>
                    <a:cubicBezTo>
                      <a:pt x="255173" y="150812"/>
                      <a:pt x="255173" y="150812"/>
                      <a:pt x="305215" y="150812"/>
                    </a:cubicBezTo>
                    <a:cubicBezTo>
                      <a:pt x="323652" y="150812"/>
                      <a:pt x="338138" y="165135"/>
                      <a:pt x="338138" y="182063"/>
                    </a:cubicBezTo>
                    <a:cubicBezTo>
                      <a:pt x="338138" y="182063"/>
                      <a:pt x="338138" y="182063"/>
                      <a:pt x="338138" y="266700"/>
                    </a:cubicBezTo>
                    <a:cubicBezTo>
                      <a:pt x="338138" y="266700"/>
                      <a:pt x="338138" y="266700"/>
                      <a:pt x="223567" y="266700"/>
                    </a:cubicBezTo>
                    <a:cubicBezTo>
                      <a:pt x="223567" y="266700"/>
                      <a:pt x="223567" y="266700"/>
                      <a:pt x="222250" y="266700"/>
                    </a:cubicBezTo>
                    <a:cubicBezTo>
                      <a:pt x="222250" y="266700"/>
                      <a:pt x="222250" y="266700"/>
                      <a:pt x="222250" y="182063"/>
                    </a:cubicBezTo>
                    <a:cubicBezTo>
                      <a:pt x="222250" y="165135"/>
                      <a:pt x="236736" y="150812"/>
                      <a:pt x="255173" y="150812"/>
                    </a:cubicBezTo>
                    <a:close/>
                    <a:moveTo>
                      <a:pt x="85111" y="128587"/>
                    </a:moveTo>
                    <a:cubicBezTo>
                      <a:pt x="85111" y="128587"/>
                      <a:pt x="85111" y="128587"/>
                      <a:pt x="97913" y="135164"/>
                    </a:cubicBezTo>
                    <a:cubicBezTo>
                      <a:pt x="100474" y="136479"/>
                      <a:pt x="104314" y="136479"/>
                      <a:pt x="106875" y="135164"/>
                    </a:cubicBezTo>
                    <a:cubicBezTo>
                      <a:pt x="106875" y="135164"/>
                      <a:pt x="106875" y="135164"/>
                      <a:pt x="119678" y="128587"/>
                    </a:cubicBezTo>
                    <a:cubicBezTo>
                      <a:pt x="119678" y="128587"/>
                      <a:pt x="119678" y="128587"/>
                      <a:pt x="122238" y="129902"/>
                    </a:cubicBezTo>
                    <a:lnTo>
                      <a:pt x="109435" y="220662"/>
                    </a:lnTo>
                    <a:cubicBezTo>
                      <a:pt x="109435" y="220662"/>
                      <a:pt x="109435" y="220662"/>
                      <a:pt x="95353" y="220662"/>
                    </a:cubicBezTo>
                    <a:cubicBezTo>
                      <a:pt x="95353" y="220662"/>
                      <a:pt x="95353" y="220662"/>
                      <a:pt x="82550" y="129902"/>
                    </a:cubicBezTo>
                    <a:cubicBezTo>
                      <a:pt x="82550" y="129902"/>
                      <a:pt x="82550" y="129902"/>
                      <a:pt x="85111" y="128587"/>
                    </a:cubicBezTo>
                    <a:close/>
                    <a:moveTo>
                      <a:pt x="224631" y="60325"/>
                    </a:moveTo>
                    <a:cubicBezTo>
                      <a:pt x="224631" y="60325"/>
                      <a:pt x="224631" y="60325"/>
                      <a:pt x="280194" y="60325"/>
                    </a:cubicBezTo>
                    <a:cubicBezTo>
                      <a:pt x="286808" y="60325"/>
                      <a:pt x="292100" y="65599"/>
                      <a:pt x="292100" y="70872"/>
                    </a:cubicBezTo>
                    <a:cubicBezTo>
                      <a:pt x="292100" y="70872"/>
                      <a:pt x="292100" y="70872"/>
                      <a:pt x="292100" y="127565"/>
                    </a:cubicBezTo>
                    <a:cubicBezTo>
                      <a:pt x="292100" y="132839"/>
                      <a:pt x="286808" y="138113"/>
                      <a:pt x="280194" y="138113"/>
                    </a:cubicBezTo>
                    <a:cubicBezTo>
                      <a:pt x="273579" y="138113"/>
                      <a:pt x="269610" y="132839"/>
                      <a:pt x="269610" y="127565"/>
                    </a:cubicBezTo>
                    <a:cubicBezTo>
                      <a:pt x="269610" y="127565"/>
                      <a:pt x="269610" y="127565"/>
                      <a:pt x="269610" y="82738"/>
                    </a:cubicBezTo>
                    <a:cubicBezTo>
                      <a:pt x="269610" y="82738"/>
                      <a:pt x="269610" y="82738"/>
                      <a:pt x="224631" y="82738"/>
                    </a:cubicBezTo>
                    <a:cubicBezTo>
                      <a:pt x="218017" y="82738"/>
                      <a:pt x="212725" y="77465"/>
                      <a:pt x="212725" y="70872"/>
                    </a:cubicBezTo>
                    <a:cubicBezTo>
                      <a:pt x="212725" y="65599"/>
                      <a:pt x="218017" y="60325"/>
                      <a:pt x="224631" y="60325"/>
                    </a:cubicBezTo>
                    <a:close/>
                    <a:moveTo>
                      <a:pt x="103055" y="0"/>
                    </a:moveTo>
                    <a:cubicBezTo>
                      <a:pt x="158546" y="0"/>
                      <a:pt x="204788" y="44658"/>
                      <a:pt x="204788" y="101137"/>
                    </a:cubicBezTo>
                    <a:cubicBezTo>
                      <a:pt x="204788" y="135287"/>
                      <a:pt x="188934" y="165497"/>
                      <a:pt x="161188" y="185199"/>
                    </a:cubicBezTo>
                    <a:cubicBezTo>
                      <a:pt x="161188" y="185199"/>
                      <a:pt x="161188" y="185199"/>
                      <a:pt x="151940" y="220663"/>
                    </a:cubicBezTo>
                    <a:cubicBezTo>
                      <a:pt x="151940" y="220663"/>
                      <a:pt x="151940" y="220663"/>
                      <a:pt x="125515" y="220663"/>
                    </a:cubicBezTo>
                    <a:cubicBezTo>
                      <a:pt x="125515" y="220663"/>
                      <a:pt x="125515" y="220663"/>
                      <a:pt x="137406" y="136601"/>
                    </a:cubicBezTo>
                    <a:cubicBezTo>
                      <a:pt x="137406" y="136601"/>
                      <a:pt x="138727" y="136601"/>
                      <a:pt x="138727" y="136601"/>
                    </a:cubicBezTo>
                    <a:cubicBezTo>
                      <a:pt x="142691" y="136601"/>
                      <a:pt x="146655" y="133974"/>
                      <a:pt x="149297" y="130033"/>
                    </a:cubicBezTo>
                    <a:cubicBezTo>
                      <a:pt x="151940" y="124780"/>
                      <a:pt x="149297" y="118212"/>
                      <a:pt x="144012" y="115585"/>
                    </a:cubicBezTo>
                    <a:cubicBezTo>
                      <a:pt x="144012" y="115585"/>
                      <a:pt x="144012" y="115585"/>
                      <a:pt x="125515" y="106391"/>
                    </a:cubicBezTo>
                    <a:cubicBezTo>
                      <a:pt x="122873" y="105077"/>
                      <a:pt x="118909" y="105077"/>
                      <a:pt x="116267" y="106391"/>
                    </a:cubicBezTo>
                    <a:cubicBezTo>
                      <a:pt x="116267" y="106391"/>
                      <a:pt x="116267" y="106391"/>
                      <a:pt x="103055" y="112958"/>
                    </a:cubicBezTo>
                    <a:cubicBezTo>
                      <a:pt x="103055" y="112958"/>
                      <a:pt x="103055" y="112958"/>
                      <a:pt x="88521" y="106391"/>
                    </a:cubicBezTo>
                    <a:cubicBezTo>
                      <a:pt x="85879" y="105077"/>
                      <a:pt x="81915" y="105077"/>
                      <a:pt x="79273" y="106391"/>
                    </a:cubicBezTo>
                    <a:cubicBezTo>
                      <a:pt x="79273" y="106391"/>
                      <a:pt x="79273" y="106391"/>
                      <a:pt x="60776" y="115585"/>
                    </a:cubicBezTo>
                    <a:cubicBezTo>
                      <a:pt x="55491" y="118212"/>
                      <a:pt x="52848" y="124780"/>
                      <a:pt x="55491" y="130033"/>
                    </a:cubicBezTo>
                    <a:cubicBezTo>
                      <a:pt x="58133" y="135287"/>
                      <a:pt x="63418" y="136601"/>
                      <a:pt x="67382" y="136601"/>
                    </a:cubicBezTo>
                    <a:cubicBezTo>
                      <a:pt x="67382" y="136601"/>
                      <a:pt x="67382" y="136601"/>
                      <a:pt x="79273" y="220663"/>
                    </a:cubicBezTo>
                    <a:cubicBezTo>
                      <a:pt x="79273" y="220663"/>
                      <a:pt x="79273" y="220663"/>
                      <a:pt x="52848" y="220663"/>
                    </a:cubicBezTo>
                    <a:cubicBezTo>
                      <a:pt x="52848" y="220663"/>
                      <a:pt x="52848" y="220663"/>
                      <a:pt x="43600" y="185199"/>
                    </a:cubicBezTo>
                    <a:cubicBezTo>
                      <a:pt x="15854" y="165497"/>
                      <a:pt x="0" y="135287"/>
                      <a:pt x="0" y="101137"/>
                    </a:cubicBezTo>
                    <a:cubicBezTo>
                      <a:pt x="0" y="44658"/>
                      <a:pt x="46242" y="0"/>
                      <a:pt x="1030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8" name="TextBox 96">
                <a:extLst>
                  <a:ext uri="{FF2B5EF4-FFF2-40B4-BE49-F238E27FC236}">
                    <a16:creationId xmlns:a16="http://schemas.microsoft.com/office/drawing/2014/main" id="{604190A4-7219-7B19-0E6F-F10B8DD97EE7}"/>
                  </a:ext>
                </a:extLst>
              </p:cNvPr>
              <p:cNvSpPr txBox="1"/>
              <p:nvPr/>
            </p:nvSpPr>
            <p:spPr>
              <a:xfrm>
                <a:off x="2737555" y="3589035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 자료 전처리</a:t>
                </a:r>
                <a:endParaRPr lang="en-US" altLang="ko-KR" sz="900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배경자료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시각화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altLang="ko-KR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지리적 위치 도출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규모별 아파트 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매매량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시각화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29" name="Rectangle 97">
                <a:extLst>
                  <a:ext uri="{FF2B5EF4-FFF2-40B4-BE49-F238E27FC236}">
                    <a16:creationId xmlns:a16="http://schemas.microsoft.com/office/drawing/2014/main" id="{D7894AE5-8FE2-A240-C90F-F05685ED8882}"/>
                  </a:ext>
                </a:extLst>
              </p:cNvPr>
              <p:cNvSpPr/>
              <p:nvPr/>
            </p:nvSpPr>
            <p:spPr>
              <a:xfrm>
                <a:off x="2737554" y="313862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ko-KR" altLang="en-US" b="1" dirty="0" err="1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기획안</a:t>
                </a:r>
                <a:r>
                  <a:rPr lang="ko-KR" altLang="en-US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정리</a:t>
                </a:r>
                <a:endParaRPr lang="zh-CN" altLang="en-US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0" name="Rectangle 99">
                <a:extLst>
                  <a:ext uri="{FF2B5EF4-FFF2-40B4-BE49-F238E27FC236}">
                    <a16:creationId xmlns:a16="http://schemas.microsoft.com/office/drawing/2014/main" id="{BA68DD41-0F99-6307-340B-8829D430E6B5}"/>
                  </a:ext>
                </a:extLst>
              </p:cNvPr>
              <p:cNvSpPr/>
              <p:nvPr/>
            </p:nvSpPr>
            <p:spPr>
              <a:xfrm>
                <a:off x="7435023" y="3169104"/>
                <a:ext cx="2020976" cy="325410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rmAutofit/>
              </a:bodyPr>
              <a:lstStyle/>
              <a:p>
                <a:pPr lvl="0" algn="ctr" defTabSz="914378">
                  <a:spcBef>
                    <a:spcPct val="0"/>
                  </a:spcBef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PPT </a:t>
                </a:r>
                <a:r>
                  <a:rPr lang="ko-KR" altLang="en-US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작성</a:t>
                </a:r>
                <a:endParaRPr lang="zh-CN" altLang="en-US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1" name="Freeform: Shape 100">
                <a:extLst>
                  <a:ext uri="{FF2B5EF4-FFF2-40B4-BE49-F238E27FC236}">
                    <a16:creationId xmlns:a16="http://schemas.microsoft.com/office/drawing/2014/main" id="{01A3109A-CB94-EDE2-F295-5DD9B397F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9930" y="3159383"/>
                <a:ext cx="732140" cy="618711"/>
              </a:xfrm>
              <a:custGeom>
                <a:avLst/>
                <a:gdLst>
                  <a:gd name="connsiteX0" fmla="*/ 46038 w 338138"/>
                  <a:gd name="connsiteY0" fmla="*/ 261938 h 285751"/>
                  <a:gd name="connsiteX1" fmla="*/ 38100 w 338138"/>
                  <a:gd name="connsiteY1" fmla="*/ 270670 h 285751"/>
                  <a:gd name="connsiteX2" fmla="*/ 46038 w 338138"/>
                  <a:gd name="connsiteY2" fmla="*/ 279402 h 285751"/>
                  <a:gd name="connsiteX3" fmla="*/ 53976 w 338138"/>
                  <a:gd name="connsiteY3" fmla="*/ 270670 h 285751"/>
                  <a:gd name="connsiteX4" fmla="*/ 46038 w 338138"/>
                  <a:gd name="connsiteY4" fmla="*/ 261938 h 285751"/>
                  <a:gd name="connsiteX5" fmla="*/ 288131 w 338138"/>
                  <a:gd name="connsiteY5" fmla="*/ 184150 h 285751"/>
                  <a:gd name="connsiteX6" fmla="*/ 277812 w 338138"/>
                  <a:gd name="connsiteY6" fmla="*/ 194469 h 285751"/>
                  <a:gd name="connsiteX7" fmla="*/ 288131 w 338138"/>
                  <a:gd name="connsiteY7" fmla="*/ 204788 h 285751"/>
                  <a:gd name="connsiteX8" fmla="*/ 298450 w 338138"/>
                  <a:gd name="connsiteY8" fmla="*/ 194469 h 285751"/>
                  <a:gd name="connsiteX9" fmla="*/ 288131 w 338138"/>
                  <a:gd name="connsiteY9" fmla="*/ 184150 h 285751"/>
                  <a:gd name="connsiteX10" fmla="*/ 19050 w 338138"/>
                  <a:gd name="connsiteY10" fmla="*/ 165100 h 285751"/>
                  <a:gd name="connsiteX11" fmla="*/ 19050 w 338138"/>
                  <a:gd name="connsiteY11" fmla="*/ 242888 h 285751"/>
                  <a:gd name="connsiteX12" fmla="*/ 73025 w 338138"/>
                  <a:gd name="connsiteY12" fmla="*/ 242888 h 285751"/>
                  <a:gd name="connsiteX13" fmla="*/ 73025 w 338138"/>
                  <a:gd name="connsiteY13" fmla="*/ 165100 h 285751"/>
                  <a:gd name="connsiteX14" fmla="*/ 12010 w 338138"/>
                  <a:gd name="connsiteY14" fmla="*/ 141288 h 285751"/>
                  <a:gd name="connsiteX15" fmla="*/ 81400 w 338138"/>
                  <a:gd name="connsiteY15" fmla="*/ 141288 h 285751"/>
                  <a:gd name="connsiteX16" fmla="*/ 92075 w 338138"/>
                  <a:gd name="connsiteY16" fmla="*/ 153107 h 285751"/>
                  <a:gd name="connsiteX17" fmla="*/ 92075 w 338138"/>
                  <a:gd name="connsiteY17" fmla="*/ 273932 h 285751"/>
                  <a:gd name="connsiteX18" fmla="*/ 81400 w 338138"/>
                  <a:gd name="connsiteY18" fmla="*/ 285751 h 285751"/>
                  <a:gd name="connsiteX19" fmla="*/ 12010 w 338138"/>
                  <a:gd name="connsiteY19" fmla="*/ 285751 h 285751"/>
                  <a:gd name="connsiteX20" fmla="*/ 0 w 338138"/>
                  <a:gd name="connsiteY20" fmla="*/ 273932 h 285751"/>
                  <a:gd name="connsiteX21" fmla="*/ 0 w 338138"/>
                  <a:gd name="connsiteY21" fmla="*/ 153107 h 285751"/>
                  <a:gd name="connsiteX22" fmla="*/ 12010 w 338138"/>
                  <a:gd name="connsiteY22" fmla="*/ 141288 h 285751"/>
                  <a:gd name="connsiteX23" fmla="*/ 55002 w 338138"/>
                  <a:gd name="connsiteY23" fmla="*/ 82550 h 285751"/>
                  <a:gd name="connsiteX24" fmla="*/ 175185 w 338138"/>
                  <a:gd name="connsiteY24" fmla="*/ 82550 h 285751"/>
                  <a:gd name="connsiteX25" fmla="*/ 193675 w 338138"/>
                  <a:gd name="connsiteY25" fmla="*/ 99703 h 285751"/>
                  <a:gd name="connsiteX26" fmla="*/ 193675 w 338138"/>
                  <a:gd name="connsiteY26" fmla="*/ 268597 h 285751"/>
                  <a:gd name="connsiteX27" fmla="*/ 175185 w 338138"/>
                  <a:gd name="connsiteY27" fmla="*/ 285750 h 285751"/>
                  <a:gd name="connsiteX28" fmla="*/ 107830 w 338138"/>
                  <a:gd name="connsiteY28" fmla="*/ 285750 h 285751"/>
                  <a:gd name="connsiteX29" fmla="*/ 109151 w 338138"/>
                  <a:gd name="connsiteY29" fmla="*/ 276514 h 285751"/>
                  <a:gd name="connsiteX30" fmla="*/ 109151 w 338138"/>
                  <a:gd name="connsiteY30" fmla="*/ 273875 h 285751"/>
                  <a:gd name="connsiteX31" fmla="*/ 115754 w 338138"/>
                  <a:gd name="connsiteY31" fmla="*/ 275194 h 285751"/>
                  <a:gd name="connsiteX32" fmla="*/ 124999 w 338138"/>
                  <a:gd name="connsiteY32" fmla="*/ 264639 h 285751"/>
                  <a:gd name="connsiteX33" fmla="*/ 115754 w 338138"/>
                  <a:gd name="connsiteY33" fmla="*/ 254083 h 285751"/>
                  <a:gd name="connsiteX34" fmla="*/ 109151 w 338138"/>
                  <a:gd name="connsiteY34" fmla="*/ 256722 h 285751"/>
                  <a:gd name="connsiteX35" fmla="*/ 109151 w 338138"/>
                  <a:gd name="connsiteY35" fmla="*/ 235610 h 285751"/>
                  <a:gd name="connsiteX36" fmla="*/ 168582 w 338138"/>
                  <a:gd name="connsiteY36" fmla="*/ 235610 h 285751"/>
                  <a:gd name="connsiteX37" fmla="*/ 168582 w 338138"/>
                  <a:gd name="connsiteY37" fmla="*/ 110259 h 285751"/>
                  <a:gd name="connsiteX38" fmla="*/ 61606 w 338138"/>
                  <a:gd name="connsiteY38" fmla="*/ 110259 h 285751"/>
                  <a:gd name="connsiteX39" fmla="*/ 61606 w 338138"/>
                  <a:gd name="connsiteY39" fmla="*/ 126093 h 285751"/>
                  <a:gd name="connsiteX40" fmla="*/ 36512 w 338138"/>
                  <a:gd name="connsiteY40" fmla="*/ 126093 h 285751"/>
                  <a:gd name="connsiteX41" fmla="*/ 36512 w 338138"/>
                  <a:gd name="connsiteY41" fmla="*/ 99703 h 285751"/>
                  <a:gd name="connsiteX42" fmla="*/ 55002 w 338138"/>
                  <a:gd name="connsiteY42" fmla="*/ 82550 h 285751"/>
                  <a:gd name="connsiteX43" fmla="*/ 102729 w 338138"/>
                  <a:gd name="connsiteY43" fmla="*/ 0 h 285751"/>
                  <a:gd name="connsiteX44" fmla="*/ 305260 w 338138"/>
                  <a:gd name="connsiteY44" fmla="*/ 0 h 285751"/>
                  <a:gd name="connsiteX45" fmla="*/ 338138 w 338138"/>
                  <a:gd name="connsiteY45" fmla="*/ 34237 h 285751"/>
                  <a:gd name="connsiteX46" fmla="*/ 338138 w 338138"/>
                  <a:gd name="connsiteY46" fmla="*/ 188306 h 285751"/>
                  <a:gd name="connsiteX47" fmla="*/ 305260 w 338138"/>
                  <a:gd name="connsiteY47" fmla="*/ 221226 h 285751"/>
                  <a:gd name="connsiteX48" fmla="*/ 234242 w 338138"/>
                  <a:gd name="connsiteY48" fmla="*/ 221226 h 285751"/>
                  <a:gd name="connsiteX49" fmla="*/ 234242 w 338138"/>
                  <a:gd name="connsiteY49" fmla="*/ 243612 h 285751"/>
                  <a:gd name="connsiteX50" fmla="*/ 265806 w 338138"/>
                  <a:gd name="connsiteY50" fmla="*/ 243612 h 285751"/>
                  <a:gd name="connsiteX51" fmla="*/ 277642 w 338138"/>
                  <a:gd name="connsiteY51" fmla="*/ 256780 h 285751"/>
                  <a:gd name="connsiteX52" fmla="*/ 277642 w 338138"/>
                  <a:gd name="connsiteY52" fmla="*/ 272582 h 285751"/>
                  <a:gd name="connsiteX53" fmla="*/ 265806 w 338138"/>
                  <a:gd name="connsiteY53" fmla="*/ 285750 h 285751"/>
                  <a:gd name="connsiteX54" fmla="*/ 205309 w 338138"/>
                  <a:gd name="connsiteY54" fmla="*/ 285750 h 285751"/>
                  <a:gd name="connsiteX55" fmla="*/ 210570 w 338138"/>
                  <a:gd name="connsiteY55" fmla="*/ 269948 h 285751"/>
                  <a:gd name="connsiteX56" fmla="*/ 210570 w 338138"/>
                  <a:gd name="connsiteY56" fmla="*/ 213325 h 285751"/>
                  <a:gd name="connsiteX57" fmla="*/ 210570 w 338138"/>
                  <a:gd name="connsiteY57" fmla="*/ 172504 h 285751"/>
                  <a:gd name="connsiteX58" fmla="*/ 296054 w 338138"/>
                  <a:gd name="connsiteY58" fmla="*/ 172504 h 285751"/>
                  <a:gd name="connsiteX59" fmla="*/ 309205 w 338138"/>
                  <a:gd name="connsiteY59" fmla="*/ 159335 h 285751"/>
                  <a:gd name="connsiteX60" fmla="*/ 309205 w 338138"/>
                  <a:gd name="connsiteY60" fmla="*/ 39504 h 285751"/>
                  <a:gd name="connsiteX61" fmla="*/ 296054 w 338138"/>
                  <a:gd name="connsiteY61" fmla="*/ 27653 h 285751"/>
                  <a:gd name="connsiteX62" fmla="*/ 110620 w 338138"/>
                  <a:gd name="connsiteY62" fmla="*/ 27653 h 285751"/>
                  <a:gd name="connsiteX63" fmla="*/ 98783 w 338138"/>
                  <a:gd name="connsiteY63" fmla="*/ 39504 h 285751"/>
                  <a:gd name="connsiteX64" fmla="*/ 98783 w 338138"/>
                  <a:gd name="connsiteY64" fmla="*/ 65841 h 285751"/>
                  <a:gd name="connsiteX65" fmla="*/ 69850 w 338138"/>
                  <a:gd name="connsiteY65" fmla="*/ 65841 h 285751"/>
                  <a:gd name="connsiteX66" fmla="*/ 69850 w 338138"/>
                  <a:gd name="connsiteY66" fmla="*/ 34237 h 285751"/>
                  <a:gd name="connsiteX67" fmla="*/ 102729 w 338138"/>
                  <a:gd name="connsiteY67" fmla="*/ 0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338138" h="285751">
                    <a:moveTo>
                      <a:pt x="46038" y="261938"/>
                    </a:moveTo>
                    <a:cubicBezTo>
                      <a:pt x="41654" y="261938"/>
                      <a:pt x="38100" y="265847"/>
                      <a:pt x="38100" y="270670"/>
                    </a:cubicBezTo>
                    <a:cubicBezTo>
                      <a:pt x="38100" y="275493"/>
                      <a:pt x="41654" y="279402"/>
                      <a:pt x="46038" y="279402"/>
                    </a:cubicBezTo>
                    <a:cubicBezTo>
                      <a:pt x="50422" y="279402"/>
                      <a:pt x="53976" y="275493"/>
                      <a:pt x="53976" y="270670"/>
                    </a:cubicBezTo>
                    <a:cubicBezTo>
                      <a:pt x="53976" y="265847"/>
                      <a:pt x="50422" y="261938"/>
                      <a:pt x="46038" y="261938"/>
                    </a:cubicBezTo>
                    <a:close/>
                    <a:moveTo>
                      <a:pt x="288131" y="184150"/>
                    </a:moveTo>
                    <a:cubicBezTo>
                      <a:pt x="282432" y="184150"/>
                      <a:pt x="277812" y="188770"/>
                      <a:pt x="277812" y="194469"/>
                    </a:cubicBezTo>
                    <a:cubicBezTo>
                      <a:pt x="277812" y="200168"/>
                      <a:pt x="282432" y="204788"/>
                      <a:pt x="288131" y="204788"/>
                    </a:cubicBezTo>
                    <a:cubicBezTo>
                      <a:pt x="293830" y="204788"/>
                      <a:pt x="298450" y="200168"/>
                      <a:pt x="298450" y="194469"/>
                    </a:cubicBezTo>
                    <a:cubicBezTo>
                      <a:pt x="298450" y="188770"/>
                      <a:pt x="293830" y="184150"/>
                      <a:pt x="288131" y="184150"/>
                    </a:cubicBezTo>
                    <a:close/>
                    <a:moveTo>
                      <a:pt x="19050" y="165100"/>
                    </a:moveTo>
                    <a:lnTo>
                      <a:pt x="19050" y="242888"/>
                    </a:lnTo>
                    <a:lnTo>
                      <a:pt x="73025" y="242888"/>
                    </a:lnTo>
                    <a:lnTo>
                      <a:pt x="73025" y="165100"/>
                    </a:lnTo>
                    <a:close/>
                    <a:moveTo>
                      <a:pt x="12010" y="141288"/>
                    </a:moveTo>
                    <a:cubicBezTo>
                      <a:pt x="12010" y="141288"/>
                      <a:pt x="12010" y="141288"/>
                      <a:pt x="81400" y="141288"/>
                    </a:cubicBezTo>
                    <a:cubicBezTo>
                      <a:pt x="86738" y="141288"/>
                      <a:pt x="92075" y="146541"/>
                      <a:pt x="92075" y="153107"/>
                    </a:cubicBezTo>
                    <a:cubicBezTo>
                      <a:pt x="92075" y="153107"/>
                      <a:pt x="92075" y="153107"/>
                      <a:pt x="92075" y="273932"/>
                    </a:cubicBezTo>
                    <a:cubicBezTo>
                      <a:pt x="92075" y="280498"/>
                      <a:pt x="86738" y="285751"/>
                      <a:pt x="81400" y="285751"/>
                    </a:cubicBezTo>
                    <a:cubicBezTo>
                      <a:pt x="81400" y="285751"/>
                      <a:pt x="81400" y="285751"/>
                      <a:pt x="12010" y="285751"/>
                    </a:cubicBezTo>
                    <a:cubicBezTo>
                      <a:pt x="5337" y="285751"/>
                      <a:pt x="0" y="280498"/>
                      <a:pt x="0" y="273932"/>
                    </a:cubicBezTo>
                    <a:cubicBezTo>
                      <a:pt x="0" y="273932"/>
                      <a:pt x="0" y="273932"/>
                      <a:pt x="0" y="153107"/>
                    </a:cubicBezTo>
                    <a:cubicBezTo>
                      <a:pt x="0" y="146541"/>
                      <a:pt x="5337" y="141288"/>
                      <a:pt x="12010" y="141288"/>
                    </a:cubicBezTo>
                    <a:close/>
                    <a:moveTo>
                      <a:pt x="55002" y="82550"/>
                    </a:moveTo>
                    <a:cubicBezTo>
                      <a:pt x="55002" y="82550"/>
                      <a:pt x="55002" y="82550"/>
                      <a:pt x="175185" y="82550"/>
                    </a:cubicBezTo>
                    <a:cubicBezTo>
                      <a:pt x="185751" y="82550"/>
                      <a:pt x="193675" y="90467"/>
                      <a:pt x="193675" y="99703"/>
                    </a:cubicBezTo>
                    <a:cubicBezTo>
                      <a:pt x="193675" y="99703"/>
                      <a:pt x="193675" y="99703"/>
                      <a:pt x="193675" y="268597"/>
                    </a:cubicBezTo>
                    <a:cubicBezTo>
                      <a:pt x="193675" y="277833"/>
                      <a:pt x="185751" y="285750"/>
                      <a:pt x="175185" y="285750"/>
                    </a:cubicBezTo>
                    <a:cubicBezTo>
                      <a:pt x="175185" y="285750"/>
                      <a:pt x="175185" y="285750"/>
                      <a:pt x="107830" y="285750"/>
                    </a:cubicBezTo>
                    <a:cubicBezTo>
                      <a:pt x="109151" y="283111"/>
                      <a:pt x="109151" y="280472"/>
                      <a:pt x="109151" y="276514"/>
                    </a:cubicBezTo>
                    <a:cubicBezTo>
                      <a:pt x="109151" y="276514"/>
                      <a:pt x="109151" y="276514"/>
                      <a:pt x="109151" y="273875"/>
                    </a:cubicBezTo>
                    <a:cubicBezTo>
                      <a:pt x="110471" y="273875"/>
                      <a:pt x="113113" y="275194"/>
                      <a:pt x="115754" y="275194"/>
                    </a:cubicBezTo>
                    <a:cubicBezTo>
                      <a:pt x="121037" y="275194"/>
                      <a:pt x="124999" y="271236"/>
                      <a:pt x="124999" y="264639"/>
                    </a:cubicBezTo>
                    <a:cubicBezTo>
                      <a:pt x="124999" y="259361"/>
                      <a:pt x="121037" y="254083"/>
                      <a:pt x="115754" y="254083"/>
                    </a:cubicBezTo>
                    <a:cubicBezTo>
                      <a:pt x="113113" y="254083"/>
                      <a:pt x="110471" y="255402"/>
                      <a:pt x="109151" y="256722"/>
                    </a:cubicBezTo>
                    <a:cubicBezTo>
                      <a:pt x="109151" y="256722"/>
                      <a:pt x="109151" y="256722"/>
                      <a:pt x="109151" y="235610"/>
                    </a:cubicBezTo>
                    <a:cubicBezTo>
                      <a:pt x="109151" y="235610"/>
                      <a:pt x="109151" y="235610"/>
                      <a:pt x="168582" y="235610"/>
                    </a:cubicBezTo>
                    <a:cubicBezTo>
                      <a:pt x="168582" y="235610"/>
                      <a:pt x="168582" y="235610"/>
                      <a:pt x="168582" y="110259"/>
                    </a:cubicBezTo>
                    <a:cubicBezTo>
                      <a:pt x="168582" y="110259"/>
                      <a:pt x="168582" y="110259"/>
                      <a:pt x="61606" y="110259"/>
                    </a:cubicBezTo>
                    <a:cubicBezTo>
                      <a:pt x="61606" y="110259"/>
                      <a:pt x="61606" y="110259"/>
                      <a:pt x="61606" y="126093"/>
                    </a:cubicBezTo>
                    <a:cubicBezTo>
                      <a:pt x="61606" y="126093"/>
                      <a:pt x="61606" y="126093"/>
                      <a:pt x="36512" y="126093"/>
                    </a:cubicBezTo>
                    <a:cubicBezTo>
                      <a:pt x="36512" y="126093"/>
                      <a:pt x="36512" y="126093"/>
                      <a:pt x="36512" y="99703"/>
                    </a:cubicBezTo>
                    <a:cubicBezTo>
                      <a:pt x="36512" y="90467"/>
                      <a:pt x="45757" y="82550"/>
                      <a:pt x="55002" y="82550"/>
                    </a:cubicBezTo>
                    <a:close/>
                    <a:moveTo>
                      <a:pt x="102729" y="0"/>
                    </a:moveTo>
                    <a:cubicBezTo>
                      <a:pt x="102729" y="0"/>
                      <a:pt x="102729" y="0"/>
                      <a:pt x="305260" y="0"/>
                    </a:cubicBezTo>
                    <a:cubicBezTo>
                      <a:pt x="323672" y="0"/>
                      <a:pt x="338138" y="15802"/>
                      <a:pt x="338138" y="34237"/>
                    </a:cubicBezTo>
                    <a:cubicBezTo>
                      <a:pt x="338138" y="34237"/>
                      <a:pt x="338138" y="34237"/>
                      <a:pt x="338138" y="188306"/>
                    </a:cubicBezTo>
                    <a:cubicBezTo>
                      <a:pt x="338138" y="206741"/>
                      <a:pt x="323672" y="221226"/>
                      <a:pt x="305260" y="221226"/>
                    </a:cubicBezTo>
                    <a:cubicBezTo>
                      <a:pt x="305260" y="221226"/>
                      <a:pt x="305260" y="221226"/>
                      <a:pt x="234242" y="221226"/>
                    </a:cubicBezTo>
                    <a:cubicBezTo>
                      <a:pt x="234242" y="221226"/>
                      <a:pt x="234242" y="221226"/>
                      <a:pt x="234242" y="243612"/>
                    </a:cubicBezTo>
                    <a:cubicBezTo>
                      <a:pt x="234242" y="243612"/>
                      <a:pt x="234242" y="243612"/>
                      <a:pt x="265806" y="243612"/>
                    </a:cubicBezTo>
                    <a:cubicBezTo>
                      <a:pt x="272381" y="243612"/>
                      <a:pt x="277642" y="250196"/>
                      <a:pt x="277642" y="256780"/>
                    </a:cubicBezTo>
                    <a:cubicBezTo>
                      <a:pt x="277642" y="256780"/>
                      <a:pt x="277642" y="256780"/>
                      <a:pt x="277642" y="272582"/>
                    </a:cubicBezTo>
                    <a:cubicBezTo>
                      <a:pt x="277642" y="280483"/>
                      <a:pt x="272381" y="285750"/>
                      <a:pt x="265806" y="285750"/>
                    </a:cubicBezTo>
                    <a:cubicBezTo>
                      <a:pt x="265806" y="285750"/>
                      <a:pt x="265806" y="285750"/>
                      <a:pt x="205309" y="285750"/>
                    </a:cubicBezTo>
                    <a:cubicBezTo>
                      <a:pt x="207940" y="280483"/>
                      <a:pt x="209255" y="275216"/>
                      <a:pt x="210570" y="269948"/>
                    </a:cubicBezTo>
                    <a:cubicBezTo>
                      <a:pt x="210570" y="268632"/>
                      <a:pt x="210570" y="213325"/>
                      <a:pt x="210570" y="213325"/>
                    </a:cubicBezTo>
                    <a:cubicBezTo>
                      <a:pt x="210570" y="213325"/>
                      <a:pt x="210570" y="213325"/>
                      <a:pt x="210570" y="172504"/>
                    </a:cubicBezTo>
                    <a:cubicBezTo>
                      <a:pt x="210570" y="172504"/>
                      <a:pt x="210570" y="172504"/>
                      <a:pt x="296054" y="172504"/>
                    </a:cubicBezTo>
                    <a:cubicBezTo>
                      <a:pt x="303945" y="172504"/>
                      <a:pt x="309205" y="165920"/>
                      <a:pt x="309205" y="159335"/>
                    </a:cubicBezTo>
                    <a:cubicBezTo>
                      <a:pt x="309205" y="159335"/>
                      <a:pt x="309205" y="159335"/>
                      <a:pt x="309205" y="39504"/>
                    </a:cubicBezTo>
                    <a:cubicBezTo>
                      <a:pt x="309205" y="32920"/>
                      <a:pt x="303945" y="27653"/>
                      <a:pt x="296054" y="27653"/>
                    </a:cubicBezTo>
                    <a:cubicBezTo>
                      <a:pt x="296054" y="27653"/>
                      <a:pt x="296054" y="27653"/>
                      <a:pt x="110620" y="27653"/>
                    </a:cubicBezTo>
                    <a:cubicBezTo>
                      <a:pt x="104044" y="27653"/>
                      <a:pt x="98783" y="32920"/>
                      <a:pt x="98783" y="39504"/>
                    </a:cubicBezTo>
                    <a:cubicBezTo>
                      <a:pt x="98783" y="39504"/>
                      <a:pt x="98783" y="39504"/>
                      <a:pt x="98783" y="65841"/>
                    </a:cubicBezTo>
                    <a:cubicBezTo>
                      <a:pt x="98783" y="65841"/>
                      <a:pt x="98783" y="65841"/>
                      <a:pt x="69850" y="65841"/>
                    </a:cubicBezTo>
                    <a:cubicBezTo>
                      <a:pt x="69850" y="65841"/>
                      <a:pt x="69850" y="65841"/>
                      <a:pt x="69850" y="34237"/>
                    </a:cubicBezTo>
                    <a:cubicBezTo>
                      <a:pt x="69850" y="15802"/>
                      <a:pt x="84317" y="0"/>
                      <a:pt x="10272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2" name="Freeform: Shape 101">
                <a:extLst>
                  <a:ext uri="{FF2B5EF4-FFF2-40B4-BE49-F238E27FC236}">
                    <a16:creationId xmlns:a16="http://schemas.microsoft.com/office/drawing/2014/main" id="{229A7FAB-6D3A-BB2E-6BDB-172D6719AF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3570" y="2502178"/>
                <a:ext cx="427771" cy="532840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dirty="0"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  <p:sp>
            <p:nvSpPr>
              <p:cNvPr id="33" name="TextBox 96">
                <a:extLst>
                  <a:ext uri="{FF2B5EF4-FFF2-40B4-BE49-F238E27FC236}">
                    <a16:creationId xmlns:a16="http://schemas.microsoft.com/office/drawing/2014/main" id="{AEB1633B-1967-759E-A686-1DFB58D91125}"/>
                  </a:ext>
                </a:extLst>
              </p:cNvPr>
              <p:cNvSpPr txBox="1"/>
              <p:nvPr/>
            </p:nvSpPr>
            <p:spPr>
              <a:xfrm>
                <a:off x="7456488" y="3589035"/>
                <a:ext cx="2020975" cy="626646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ko-KR" altLang="en-US" sz="900" b="1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 자료 전처리</a:t>
                </a:r>
                <a:endParaRPr lang="en-US" altLang="ko-KR" sz="900" b="1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배경자료</a:t>
                </a:r>
                <a:r>
                  <a:rPr lang="en-US" altLang="ko-KR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시각화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en-US" altLang="ko-KR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지리적 위치 도출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  <a:p>
                <a:pPr marL="171450" indent="-171450" algn="ctr">
                  <a:lnSpc>
                    <a:spcPct val="120000"/>
                  </a:lnSpc>
                  <a:spcBef>
                    <a:spcPct val="0"/>
                  </a:spcBef>
                  <a:buFontTx/>
                  <a:buChar char="-"/>
                </a:pP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규모별 아파트 </a:t>
                </a:r>
                <a:r>
                  <a:rPr lang="ko-KR" altLang="en-US" sz="900" dirty="0" err="1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매매량</a:t>
                </a:r>
                <a:r>
                  <a:rPr lang="ko-KR" altLang="en-US" sz="900" dirty="0">
                    <a:solidFill>
                      <a:schemeClr val="bg1"/>
                    </a:solidFill>
                    <a:latin typeface="바른공군체 Medium" pitchFamily="34" charset="-127"/>
                    <a:ea typeface="바른공군체 Medium" pitchFamily="34" charset="-127"/>
                  </a:rPr>
                  <a:t> 시각화</a:t>
                </a:r>
                <a:endParaRPr lang="en-US" altLang="ko-KR" sz="900" dirty="0">
                  <a:solidFill>
                    <a:schemeClr val="bg1"/>
                  </a:solidFill>
                  <a:latin typeface="바른공군체 Medium" pitchFamily="34" charset="-127"/>
                  <a:ea typeface="바른공군체 Medium" pitchFamily="34" charset="-127"/>
                </a:endParaRPr>
              </a:p>
            </p:txBody>
          </p:sp>
        </p:grpSp>
        <p:grpSp>
          <p:nvGrpSpPr>
            <p:cNvPr id="5" name="Group 28">
              <a:extLst>
                <a:ext uri="{FF2B5EF4-FFF2-40B4-BE49-F238E27FC236}">
                  <a16:creationId xmlns:a16="http://schemas.microsoft.com/office/drawing/2014/main" id="{9BE410BF-E9EE-EB40-3D71-80DD81B608BF}"/>
                </a:ext>
              </a:extLst>
            </p:cNvPr>
            <p:cNvGrpSpPr/>
            <p:nvPr/>
          </p:nvGrpSpPr>
          <p:grpSpPr>
            <a:xfrm>
              <a:off x="2597105" y="4847429"/>
              <a:ext cx="7051061" cy="892628"/>
              <a:chOff x="2595712" y="4528137"/>
              <a:chExt cx="7051061" cy="892628"/>
            </a:xfrm>
          </p:grpSpPr>
          <p:grpSp>
            <p:nvGrpSpPr>
              <p:cNvPr id="6" name="Group 29">
                <a:extLst>
                  <a:ext uri="{FF2B5EF4-FFF2-40B4-BE49-F238E27FC236}">
                    <a16:creationId xmlns:a16="http://schemas.microsoft.com/office/drawing/2014/main" id="{DC3DA636-B171-6C4A-3F2F-04A710859948}"/>
                  </a:ext>
                </a:extLst>
              </p:cNvPr>
              <p:cNvGrpSpPr/>
              <p:nvPr/>
            </p:nvGrpSpPr>
            <p:grpSpPr>
              <a:xfrm>
                <a:off x="2595712" y="4528137"/>
                <a:ext cx="2213143" cy="857260"/>
                <a:chOff x="2559639" y="4824367"/>
                <a:chExt cx="2213143" cy="857260"/>
              </a:xfrm>
            </p:grpSpPr>
            <p:sp>
              <p:nvSpPr>
                <p:cNvPr id="14" name="TextBox 36">
                  <a:extLst>
                    <a:ext uri="{FF2B5EF4-FFF2-40B4-BE49-F238E27FC236}">
                      <a16:creationId xmlns:a16="http://schemas.microsoft.com/office/drawing/2014/main" id="{2ABE4FB9-9921-2CEE-AE6D-1995F469DD0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2559639" y="4824367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ko-KR" altLang="en-US" b="1" dirty="0">
                      <a:solidFill>
                        <a:schemeClr val="accent1"/>
                      </a:solidFill>
                      <a:latin typeface="바른공군체 Medium" pitchFamily="34" charset="-127"/>
                      <a:ea typeface="바른공군체 Medium" pitchFamily="34" charset="-127"/>
                    </a:rPr>
                    <a:t>이종현</a:t>
                  </a:r>
                  <a:endParaRPr lang="zh-CN" altLang="en-US" b="1" dirty="0">
                    <a:solidFill>
                      <a:schemeClr val="accent1"/>
                    </a:solidFill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15" name="TextBox 37">
                  <a:extLst>
                    <a:ext uri="{FF2B5EF4-FFF2-40B4-BE49-F238E27FC236}">
                      <a16:creationId xmlns:a16="http://schemas.microsoft.com/office/drawing/2014/main" id="{FD8DA4AC-893B-42F8-033F-311A931A2D07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2559639" y="5107397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1000" dirty="0">
                      <a:latin typeface="바른공군체 Medium" pitchFamily="34" charset="-127"/>
                      <a:ea typeface="바른공군체 Medium" pitchFamily="34" charset="-127"/>
                    </a:rPr>
                    <a:t>MZ </a:t>
                  </a:r>
                  <a:r>
                    <a:rPr lang="ko-KR" altLang="en-US" sz="1000" dirty="0">
                      <a:latin typeface="바른공군체 Medium" pitchFamily="34" charset="-127"/>
                      <a:ea typeface="바른공군체 Medium" pitchFamily="34" charset="-127"/>
                    </a:rPr>
                    <a:t>조원</a:t>
                  </a:r>
                  <a:endParaRPr lang="zh-CN" altLang="en-US" sz="1000"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</p:grpSp>
          <p:grpSp>
            <p:nvGrpSpPr>
              <p:cNvPr id="7" name="Group 30">
                <a:extLst>
                  <a:ext uri="{FF2B5EF4-FFF2-40B4-BE49-F238E27FC236}">
                    <a16:creationId xmlns:a16="http://schemas.microsoft.com/office/drawing/2014/main" id="{DE17FB83-16DE-DB49-73AA-E41EB02EE34A}"/>
                  </a:ext>
                </a:extLst>
              </p:cNvPr>
              <p:cNvGrpSpPr/>
              <p:nvPr/>
            </p:nvGrpSpPr>
            <p:grpSpPr>
              <a:xfrm>
                <a:off x="4966762" y="4563505"/>
                <a:ext cx="2213143" cy="857260"/>
                <a:chOff x="1711585" y="4859735"/>
                <a:chExt cx="2213143" cy="857260"/>
              </a:xfrm>
            </p:grpSpPr>
            <p:sp>
              <p:nvSpPr>
                <p:cNvPr id="11" name="TextBox 34">
                  <a:extLst>
                    <a:ext uri="{FF2B5EF4-FFF2-40B4-BE49-F238E27FC236}">
                      <a16:creationId xmlns:a16="http://schemas.microsoft.com/office/drawing/2014/main" id="{32C892F4-5AF8-E4A9-A8FA-3E677D385748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11585" y="4859735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ko-KR" altLang="en-US" b="1" dirty="0" err="1">
                      <a:solidFill>
                        <a:schemeClr val="accent2"/>
                      </a:solidFill>
                      <a:latin typeface="바른공군체 Medium" pitchFamily="34" charset="-127"/>
                      <a:ea typeface="바른공군체 Medium" pitchFamily="34" charset="-127"/>
                    </a:rPr>
                    <a:t>여은총</a:t>
                  </a:r>
                  <a:endParaRPr lang="zh-CN" altLang="en-US" b="1" dirty="0">
                    <a:solidFill>
                      <a:schemeClr val="accent2"/>
                    </a:solidFill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13" name="TextBox 35">
                  <a:extLst>
                    <a:ext uri="{FF2B5EF4-FFF2-40B4-BE49-F238E27FC236}">
                      <a16:creationId xmlns:a16="http://schemas.microsoft.com/office/drawing/2014/main" id="{C3853F8F-A1FF-C3AB-31E5-2581B71AC2C4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1711585" y="5142765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1000" dirty="0">
                      <a:latin typeface="바른공군체 Medium" pitchFamily="34" charset="-127"/>
                      <a:ea typeface="바른공군체 Medium" pitchFamily="34" charset="-127"/>
                    </a:rPr>
                    <a:t>MZ </a:t>
                  </a:r>
                  <a:r>
                    <a:rPr lang="ko-KR" altLang="en-US" sz="1000" dirty="0">
                      <a:latin typeface="바른공군체 Medium" pitchFamily="34" charset="-127"/>
                      <a:ea typeface="바른공군체 Medium" pitchFamily="34" charset="-127"/>
                    </a:rPr>
                    <a:t>조장</a:t>
                  </a:r>
                  <a:endParaRPr lang="zh-CN" altLang="en-US" sz="1000"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</p:grpSp>
          <p:grpSp>
            <p:nvGrpSpPr>
              <p:cNvPr id="8" name="Group 31">
                <a:extLst>
                  <a:ext uri="{FF2B5EF4-FFF2-40B4-BE49-F238E27FC236}">
                    <a16:creationId xmlns:a16="http://schemas.microsoft.com/office/drawing/2014/main" id="{32BA6DDB-D741-5AEB-7844-EFC6B2B15DFE}"/>
                  </a:ext>
                </a:extLst>
              </p:cNvPr>
              <p:cNvGrpSpPr/>
              <p:nvPr/>
            </p:nvGrpSpPr>
            <p:grpSpPr>
              <a:xfrm>
                <a:off x="7433630" y="4528137"/>
                <a:ext cx="2213143" cy="857260"/>
                <a:chOff x="959349" y="4824367"/>
                <a:chExt cx="2213143" cy="857260"/>
              </a:xfrm>
            </p:grpSpPr>
            <p:sp>
              <p:nvSpPr>
                <p:cNvPr id="9" name="TextBox 32">
                  <a:extLst>
                    <a:ext uri="{FF2B5EF4-FFF2-40B4-BE49-F238E27FC236}">
                      <a16:creationId xmlns:a16="http://schemas.microsoft.com/office/drawing/2014/main" id="{A1EF3B97-1CE4-36EB-13BF-4D5DE2B6BDC2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959349" y="4824367"/>
                  <a:ext cx="2213143" cy="28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marL="0" lvl="1" algn="ctr"/>
                  <a:r>
                    <a:rPr lang="ko-KR" altLang="en-US" b="1" dirty="0">
                      <a:solidFill>
                        <a:schemeClr val="accent3"/>
                      </a:solidFill>
                      <a:latin typeface="바른공군체 Medium" pitchFamily="34" charset="-127"/>
                      <a:ea typeface="바른공군체 Medium" pitchFamily="34" charset="-127"/>
                    </a:rPr>
                    <a:t>문현지</a:t>
                  </a:r>
                  <a:endParaRPr lang="zh-CN" altLang="en-US" b="1" dirty="0">
                    <a:solidFill>
                      <a:schemeClr val="accent3"/>
                    </a:solidFill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  <p:sp>
              <p:nvSpPr>
                <p:cNvPr id="10" name="TextBox 33">
                  <a:extLst>
                    <a:ext uri="{FF2B5EF4-FFF2-40B4-BE49-F238E27FC236}">
                      <a16:creationId xmlns:a16="http://schemas.microsoft.com/office/drawing/2014/main" id="{85FD5BA2-BF90-81DA-9FCD-D2354A310C30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959349" y="5107397"/>
                  <a:ext cx="2213143" cy="574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 lIns="0" tIns="0" rIns="0" bIns="0" anchor="ctr" anchorCtr="1">
                  <a:normAutofit/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>
                    <a:lnSpc>
                      <a:spcPct val="120000"/>
                    </a:lnSpc>
                    <a:defRPr/>
                  </a:pPr>
                  <a:r>
                    <a:rPr lang="en-US" altLang="ko-KR" sz="1000" dirty="0">
                      <a:latin typeface="바른공군체 Medium" pitchFamily="34" charset="-127"/>
                      <a:ea typeface="바른공군체 Medium" pitchFamily="34" charset="-127"/>
                    </a:rPr>
                    <a:t>MZ </a:t>
                  </a:r>
                  <a:r>
                    <a:rPr lang="ko-KR" altLang="en-US" sz="1000" dirty="0">
                      <a:latin typeface="바른공군체 Medium" pitchFamily="34" charset="-127"/>
                      <a:ea typeface="바른공군체 Medium" pitchFamily="34" charset="-127"/>
                    </a:rPr>
                    <a:t>조원</a:t>
                  </a:r>
                  <a:endParaRPr lang="zh-CN" altLang="en-US" sz="1000" dirty="0">
                    <a:latin typeface="바른공군체 Medium" pitchFamily="34" charset="-127"/>
                    <a:ea typeface="바른공군체 Medium" pitchFamily="34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01205246"/>
      </p:ext>
    </p:extLst>
  </p:cSld>
  <p:clrMapOvr>
    <a:masterClrMapping/>
  </p:clrMapOvr>
  <p:transition spd="slow" advTm="0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3970420" y="1166710"/>
            <a:ext cx="4321824" cy="4561083"/>
            <a:chOff x="1235460" y="1166710"/>
            <a:chExt cx="4321824" cy="4561083"/>
          </a:xfrm>
        </p:grpSpPr>
        <p:grpSp>
          <p:nvGrpSpPr>
            <p:cNvPr id="4" name="Group 8"/>
            <p:cNvGrpSpPr/>
            <p:nvPr/>
          </p:nvGrpSpPr>
          <p:grpSpPr>
            <a:xfrm>
              <a:off x="1235460" y="1395379"/>
              <a:ext cx="4246928" cy="4332414"/>
              <a:chOff x="1235460" y="1395379"/>
              <a:chExt cx="4246928" cy="4332414"/>
            </a:xfrm>
          </p:grpSpPr>
          <p:sp>
            <p:nvSpPr>
              <p:cNvPr id="13" name="Oval 2"/>
              <p:cNvSpPr/>
              <p:nvPr/>
            </p:nvSpPr>
            <p:spPr bwMode="auto">
              <a:xfrm>
                <a:off x="1416824" y="1484784"/>
                <a:ext cx="3888432" cy="3888432"/>
              </a:xfrm>
              <a:prstGeom prst="ellipse">
                <a:avLst/>
              </a:prstGeom>
              <a:noFill/>
              <a:ln w="9525">
                <a:solidFill>
                  <a:schemeClr val="bg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4" name="Isosceles Triangle 3"/>
              <p:cNvSpPr/>
              <p:nvPr/>
            </p:nvSpPr>
            <p:spPr bwMode="auto">
              <a:xfrm rot="13206116">
                <a:off x="2820860" y="1395379"/>
                <a:ext cx="2661528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5" name="Isosceles Triangle 4"/>
              <p:cNvSpPr/>
              <p:nvPr/>
            </p:nvSpPr>
            <p:spPr bwMode="auto">
              <a:xfrm rot="18830594">
                <a:off x="3881287" y="3593598"/>
                <a:ext cx="1712350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6" name="Isosceles Triangle 5"/>
              <p:cNvSpPr/>
              <p:nvPr/>
            </p:nvSpPr>
            <p:spPr bwMode="auto">
              <a:xfrm rot="5400000">
                <a:off x="709627" y="21695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7" name="Isosceles Triangle 6"/>
              <p:cNvSpPr/>
              <p:nvPr/>
            </p:nvSpPr>
            <p:spPr bwMode="auto">
              <a:xfrm rot="902836">
                <a:off x="1235460" y="4251629"/>
                <a:ext cx="2845654" cy="1476164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dirty="0">
                  <a:latin typeface="微软雅黑" panose="020B0503020204020204" pitchFamily="34" charset="-122"/>
                </a:endParaRPr>
              </a:p>
            </p:txBody>
          </p:sp>
        </p:grpSp>
        <p:cxnSp>
          <p:nvCxnSpPr>
            <p:cNvPr id="5" name="Straight Connector 10"/>
            <p:cNvCxnSpPr/>
            <p:nvPr/>
          </p:nvCxnSpPr>
          <p:spPr>
            <a:xfrm flipV="1">
              <a:off x="4341418" y="1299733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1"/>
            <p:cNvCxnSpPr/>
            <p:nvPr/>
          </p:nvCxnSpPr>
          <p:spPr>
            <a:xfrm flipV="1">
              <a:off x="4765196" y="1166710"/>
              <a:ext cx="792088" cy="792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12"/>
            <p:cNvCxnSpPr>
              <a:cxnSpLocks/>
            </p:cNvCxnSpPr>
            <p:nvPr/>
          </p:nvCxnSpPr>
          <p:spPr>
            <a:xfrm flipV="1">
              <a:off x="2261188" y="5105350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4"/>
            <p:cNvCxnSpPr>
              <a:cxnSpLocks/>
            </p:cNvCxnSpPr>
            <p:nvPr/>
          </p:nvCxnSpPr>
          <p:spPr>
            <a:xfrm flipV="1">
              <a:off x="1973156" y="5155702"/>
              <a:ext cx="520676" cy="52067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15"/>
            <p:cNvSpPr/>
            <p:nvPr/>
          </p:nvSpPr>
          <p:spPr bwMode="auto">
            <a:xfrm>
              <a:off x="1927201" y="5611873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0" name="Oval 16"/>
            <p:cNvSpPr/>
            <p:nvPr/>
          </p:nvSpPr>
          <p:spPr bwMode="auto">
            <a:xfrm>
              <a:off x="2714922" y="5062532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Oval 17"/>
            <p:cNvSpPr/>
            <p:nvPr/>
          </p:nvSpPr>
          <p:spPr bwMode="auto">
            <a:xfrm>
              <a:off x="4707767" y="1879200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  <p:sp>
          <p:nvSpPr>
            <p:cNvPr id="12" name="Oval 18"/>
            <p:cNvSpPr/>
            <p:nvPr/>
          </p:nvSpPr>
          <p:spPr bwMode="auto">
            <a:xfrm>
              <a:off x="5070168" y="1244689"/>
              <a:ext cx="114857" cy="11485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18" name="Oval 1"/>
          <p:cNvSpPr/>
          <p:nvPr/>
        </p:nvSpPr>
        <p:spPr bwMode="auto">
          <a:xfrm>
            <a:off x="4439816" y="1772816"/>
            <a:ext cx="3312368" cy="331236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zh-CN" altLang="en-US" sz="4000" b="1" spc="300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345310" y="2618595"/>
            <a:ext cx="1517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02</a:t>
            </a:r>
            <a:endParaRPr lang="zh-CN" altLang="en-US" sz="54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80298" y="3584250"/>
            <a:ext cx="4831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accent1"/>
                </a:solidFill>
                <a:latin typeface="바른공군체 Bold" pitchFamily="34" charset="-127"/>
                <a:ea typeface="바른공군체 Bold" pitchFamily="34" charset="-127"/>
                <a:cs typeface="Calibri" panose="020F0502020204030204" pitchFamily="34" charset="0"/>
              </a:rPr>
              <a:t>프로젝트 수행</a:t>
            </a:r>
            <a:endParaRPr lang="zh-CN" altLang="en-US" sz="2800" dirty="0">
              <a:solidFill>
                <a:schemeClr val="accent1"/>
              </a:solidFill>
              <a:latin typeface="바른공군체 Bold" pitchFamily="34" charset="-127"/>
              <a:ea typeface="바른공군체 Bold" pitchFamily="34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22508"/>
      </p:ext>
    </p:extLst>
  </p:cSld>
  <p:clrMapOvr>
    <a:masterClrMapping/>
  </p:clrMapOvr>
  <p:transition spd="slow" advTm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개체 틀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0539" y="4460240"/>
            <a:ext cx="1175999" cy="1175609"/>
          </a:xfrm>
          <a:prstGeom prst="rect">
            <a:avLst/>
          </a:prstGeom>
        </p:spPr>
      </p:pic>
      <p:pic>
        <p:nvPicPr>
          <p:cNvPr id="45" name="그림 개체 틀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97074" y="4212087"/>
            <a:ext cx="1698722" cy="1698158"/>
          </a:xfrm>
          <a:prstGeom prst="rect">
            <a:avLst/>
          </a:prstGeom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54" y="4926789"/>
            <a:ext cx="876814" cy="93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753" y="4399577"/>
            <a:ext cx="1383300" cy="580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文本框 20"/>
          <p:cNvSpPr txBox="1"/>
          <p:nvPr/>
        </p:nvSpPr>
        <p:spPr>
          <a:xfrm>
            <a:off x="8910073" y="177797"/>
            <a:ext cx="1795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바른공군체 Bold" pitchFamily="34" charset="-127"/>
                <a:ea typeface="바른공군체 Bold" pitchFamily="34" charset="-127"/>
              </a:rPr>
              <a:t>02 </a:t>
            </a:r>
            <a:r>
              <a:rPr lang="ko-KR" altLang="en-US" sz="1600" dirty="0">
                <a:latin typeface="바른공군체 Bold" pitchFamily="34" charset="-127"/>
                <a:ea typeface="바른공군체 Bold" pitchFamily="34" charset="-127"/>
              </a:rPr>
              <a:t>프로젝트 수행</a:t>
            </a:r>
            <a:endParaRPr lang="zh-CN" altLang="en-US" sz="1600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520139E-9D28-D3E0-B5BB-D65DFE39DBD2}"/>
              </a:ext>
            </a:extLst>
          </p:cNvPr>
          <p:cNvCxnSpPr>
            <a:cxnSpLocks/>
          </p:cNvCxnSpPr>
          <p:nvPr/>
        </p:nvCxnSpPr>
        <p:spPr>
          <a:xfrm>
            <a:off x="10810754" y="348110"/>
            <a:ext cx="775836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7295E63-5949-6A0B-8C08-BF84787E82FC}"/>
              </a:ext>
            </a:extLst>
          </p:cNvPr>
          <p:cNvCxnSpPr>
            <a:cxnSpLocks/>
          </p:cNvCxnSpPr>
          <p:nvPr/>
        </p:nvCxnSpPr>
        <p:spPr>
          <a:xfrm>
            <a:off x="381583" y="347074"/>
            <a:ext cx="842564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20">
            <a:extLst>
              <a:ext uri="{FF2B5EF4-FFF2-40B4-BE49-F238E27FC236}">
                <a16:creationId xmlns:a16="http://schemas.microsoft.com/office/drawing/2014/main" id="{7EB25042-56BE-E7B3-3805-7C83CC911DA3}"/>
              </a:ext>
            </a:extLst>
          </p:cNvPr>
          <p:cNvSpPr txBox="1"/>
          <p:nvPr/>
        </p:nvSpPr>
        <p:spPr>
          <a:xfrm>
            <a:off x="419921" y="503475"/>
            <a:ext cx="734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latin typeface="바른공군체 Bold" pitchFamily="34" charset="-127"/>
                <a:ea typeface="바른공군체 Bold" pitchFamily="34" charset="-127"/>
              </a:rPr>
              <a:t>01</a:t>
            </a:r>
            <a:endParaRPr lang="zh-CN" altLang="en-US" sz="32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2A8E1BF-BA5D-8052-DA10-5C93DEEE0CE8}"/>
              </a:ext>
            </a:extLst>
          </p:cNvPr>
          <p:cNvSpPr txBox="1"/>
          <p:nvPr/>
        </p:nvSpPr>
        <p:spPr>
          <a:xfrm>
            <a:off x="1109550" y="596143"/>
            <a:ext cx="4054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데이터 수집 및 명세</a:t>
            </a:r>
            <a:r>
              <a:rPr lang="en-US" altLang="ko-KR" sz="2400" b="1" dirty="0">
                <a:latin typeface="바른공군체 Bold" pitchFamily="34" charset="-127"/>
                <a:ea typeface="바른공군체 Bold" pitchFamily="34" charset="-127"/>
              </a:rPr>
              <a:t>, </a:t>
            </a:r>
            <a:r>
              <a:rPr lang="ko-KR" altLang="en-US" sz="2400" b="1" dirty="0">
                <a:latin typeface="바른공군체 Bold" pitchFamily="34" charset="-127"/>
                <a:ea typeface="바른공군체 Bold" pitchFamily="34" charset="-127"/>
              </a:rPr>
              <a:t>타겟</a:t>
            </a:r>
            <a:endParaRPr lang="zh-CN" altLang="en-US" sz="2400" b="1" dirty="0">
              <a:latin typeface="바른공군체 Bold" pitchFamily="34" charset="-127"/>
              <a:ea typeface="바른공군체 Bold" pitchFamily="34" charset="-127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B6AA96-E5A1-1673-2AA4-BA388AE88499}"/>
              </a:ext>
            </a:extLst>
          </p:cNvPr>
          <p:cNvCxnSpPr>
            <a:cxnSpLocks/>
          </p:cNvCxnSpPr>
          <p:nvPr/>
        </p:nvCxnSpPr>
        <p:spPr>
          <a:xfrm>
            <a:off x="381583" y="6598753"/>
            <a:ext cx="10883074" cy="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20">
            <a:extLst>
              <a:ext uri="{FF2B5EF4-FFF2-40B4-BE49-F238E27FC236}">
                <a16:creationId xmlns:a16="http://schemas.microsoft.com/office/drawing/2014/main" id="{5C7BA542-E84E-F59D-B113-A2FB3B6C6B09}"/>
              </a:ext>
            </a:extLst>
          </p:cNvPr>
          <p:cNvSpPr txBox="1"/>
          <p:nvPr/>
        </p:nvSpPr>
        <p:spPr>
          <a:xfrm>
            <a:off x="11420688" y="6400661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바른공군체 Bold" pitchFamily="34" charset="-127"/>
                <a:ea typeface="바른공군체 Bold" pitchFamily="34" charset="-127"/>
              </a:rPr>
              <a:t>MZ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바른공군체 Bold" pitchFamily="34" charset="-127"/>
              <a:ea typeface="바른공군체 Bold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282" y="1183124"/>
            <a:ext cx="9204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바른공군체 Medium" pitchFamily="34" charset="-127"/>
                <a:ea typeface="바른공군체 Medium" pitchFamily="34" charset="-127"/>
              </a:rPr>
              <a:t>▶ </a:t>
            </a:r>
            <a:r>
              <a:rPr lang="ko-KR" altLang="en-US" sz="1400" dirty="0">
                <a:latin typeface="바른공군체 Medium" pitchFamily="34" charset="-127"/>
                <a:ea typeface="바른공군체 Medium" pitchFamily="34" charset="-127"/>
              </a:rPr>
              <a:t>수행도구 </a:t>
            </a:r>
            <a:r>
              <a:rPr lang="en-US" altLang="ko-KR" sz="1400" dirty="0">
                <a:latin typeface="바른공군체 Medium" pitchFamily="34" charset="-127"/>
                <a:ea typeface="바른공군체 Medium" pitchFamily="34" charset="-127"/>
              </a:rPr>
              <a:t>: </a:t>
            </a:r>
            <a:r>
              <a:rPr lang="en-US" altLang="ko-KR" sz="1400" dirty="0" err="1">
                <a:latin typeface="바른공군체 Medium" pitchFamily="34" charset="-127"/>
                <a:ea typeface="바른공군체 Medium" pitchFamily="34" charset="-127"/>
              </a:rPr>
              <a:t>Jupyter</a:t>
            </a:r>
            <a:r>
              <a:rPr lang="en-US" altLang="ko-KR" sz="1400" dirty="0">
                <a:latin typeface="바른공군체 Medium" pitchFamily="34" charset="-127"/>
                <a:ea typeface="바른공군체 Medium" pitchFamily="34" charset="-127"/>
              </a:rPr>
              <a:t> notebook</a:t>
            </a:r>
            <a:endParaRPr lang="ko-KR" altLang="en-US" sz="1400" dirty="0">
              <a:latin typeface="바른공군체 Medium" pitchFamily="34" charset="-127"/>
              <a:ea typeface="바른공군체 Medium" pitchFamily="34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32633" y="1521678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서울시 생활 인구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일수별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열린데이터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광장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인구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국내인구이동통계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시군구별이동자수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:KOSIS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인구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국내인구이동통계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전출지전입지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(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시도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)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별 이동자수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:KOSIS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주택 거래 거래 규모별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매매량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통계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:KOSIS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현거주지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선택이유주된응답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_20230207113449/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:KOSIS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행정구역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시설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시간대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교통수단별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접근가능시설수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한국교통연구원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- 1,2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기 신도시 리스트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국토교통부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현재 공기업 개발지역 리스트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:LH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한국토지주택공사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358305" y="141035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ko-KR" sz="12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AHP_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분석을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통한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신도시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입지선정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기준지표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_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연구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/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출처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: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시립대</a:t>
            </a:r>
            <a:endParaRPr lang="ko-KR" altLang="en-US" sz="1200" dirty="0">
              <a:latin typeface="바른공군체 Medium" pitchFamily="34" charset="-127"/>
              <a:ea typeface="바른공군체 Medium" pitchFamily="34" charset="-127"/>
            </a:endParaRP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에너지단열경제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|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내 집 찾아 ‘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탈서울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’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…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경기도 行 인구 증가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조선일보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|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신혼집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트렌드로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읽는 요즘 신혼부부가 사는 법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동아일보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|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치솟는 집값에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탈서울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↑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…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경기 아파트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,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서울 구매자 비율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12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년만에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최다</a:t>
            </a:r>
          </a:p>
          <a:p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- </a:t>
            </a:r>
            <a:r>
              <a:rPr lang="ko-KR" altLang="en-US" sz="1200" dirty="0" err="1">
                <a:latin typeface="바른공군체 Medium" pitchFamily="34" charset="-127"/>
                <a:ea typeface="바른공군체 Medium" pitchFamily="34" charset="-127"/>
              </a:rPr>
              <a:t>한겨레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 </a:t>
            </a:r>
            <a:r>
              <a:rPr lang="en-US" altLang="ko-KR" sz="1200" dirty="0">
                <a:latin typeface="바른공군체 Medium" pitchFamily="34" charset="-127"/>
                <a:ea typeface="바른공군체 Medium" pitchFamily="34" charset="-127"/>
              </a:rPr>
              <a:t>| </a:t>
            </a:r>
            <a:r>
              <a:rPr lang="ko-KR" altLang="en-US" sz="1200" dirty="0">
                <a:latin typeface="바른공군체 Medium" pitchFamily="34" charset="-127"/>
                <a:ea typeface="바른공군체 Medium" pitchFamily="34" charset="-127"/>
              </a:rPr>
              <a:t>집 찾아 서울 떠나도 절반가량은 서울 중심 생활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99832" y="3078480"/>
            <a:ext cx="9592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----------------------------------------------------------------------------------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2211528" y="3613304"/>
            <a:ext cx="7768945" cy="2891552"/>
            <a:chOff x="2211528" y="3613304"/>
            <a:chExt cx="7768945" cy="2891552"/>
          </a:xfrm>
        </p:grpSpPr>
        <p:sp>
          <p:nvSpPr>
            <p:cNvPr id="32" name="Oval 23"/>
            <p:cNvSpPr/>
            <p:nvPr/>
          </p:nvSpPr>
          <p:spPr>
            <a:xfrm>
              <a:off x="2775368" y="4200259"/>
              <a:ext cx="1701495" cy="1701495"/>
            </a:xfrm>
            <a:prstGeom prst="ellipse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3" name="Freeform: Shape 1"/>
            <p:cNvSpPr>
              <a:spLocks/>
            </p:cNvSpPr>
            <p:nvPr/>
          </p:nvSpPr>
          <p:spPr bwMode="auto">
            <a:xfrm>
              <a:off x="4685897" y="5023289"/>
              <a:ext cx="2819969" cy="1409985"/>
            </a:xfrm>
            <a:custGeom>
              <a:avLst/>
              <a:gdLst>
                <a:gd name="T0" fmla="*/ 1444 w 3068"/>
                <a:gd name="T1" fmla="*/ 1153 h 1534"/>
                <a:gd name="T2" fmla="*/ 1300 w 3068"/>
                <a:gd name="T3" fmla="*/ 1134 h 1534"/>
                <a:gd name="T4" fmla="*/ 1163 w 3068"/>
                <a:gd name="T5" fmla="*/ 1097 h 1534"/>
                <a:gd name="T6" fmla="*/ 1032 w 3068"/>
                <a:gd name="T7" fmla="*/ 1044 h 1534"/>
                <a:gd name="T8" fmla="*/ 910 w 3068"/>
                <a:gd name="T9" fmla="*/ 975 h 1534"/>
                <a:gd name="T10" fmla="*/ 797 w 3068"/>
                <a:gd name="T11" fmla="*/ 893 h 1534"/>
                <a:gd name="T12" fmla="*/ 696 w 3068"/>
                <a:gd name="T13" fmla="*/ 798 h 1534"/>
                <a:gd name="T14" fmla="*/ 606 w 3068"/>
                <a:gd name="T15" fmla="*/ 693 h 1534"/>
                <a:gd name="T16" fmla="*/ 530 w 3068"/>
                <a:gd name="T17" fmla="*/ 576 h 1534"/>
                <a:gd name="T18" fmla="*/ 467 w 3068"/>
                <a:gd name="T19" fmla="*/ 451 h 1534"/>
                <a:gd name="T20" fmla="*/ 420 w 3068"/>
                <a:gd name="T21" fmla="*/ 317 h 1534"/>
                <a:gd name="T22" fmla="*/ 390 w 3068"/>
                <a:gd name="T23" fmla="*/ 176 h 1534"/>
                <a:gd name="T24" fmla="*/ 376 w 3068"/>
                <a:gd name="T25" fmla="*/ 30 h 1534"/>
                <a:gd name="T26" fmla="*/ 1 w 3068"/>
                <a:gd name="T27" fmla="*/ 79 h 1534"/>
                <a:gd name="T28" fmla="*/ 23 w 3068"/>
                <a:gd name="T29" fmla="*/ 272 h 1534"/>
                <a:gd name="T30" fmla="*/ 68 w 3068"/>
                <a:gd name="T31" fmla="*/ 456 h 1534"/>
                <a:gd name="T32" fmla="*/ 135 w 3068"/>
                <a:gd name="T33" fmla="*/ 631 h 1534"/>
                <a:gd name="T34" fmla="*/ 222 w 3068"/>
                <a:gd name="T35" fmla="*/ 795 h 1534"/>
                <a:gd name="T36" fmla="*/ 327 w 3068"/>
                <a:gd name="T37" fmla="*/ 947 h 1534"/>
                <a:gd name="T38" fmla="*/ 449 w 3068"/>
                <a:gd name="T39" fmla="*/ 1085 h 1534"/>
                <a:gd name="T40" fmla="*/ 586 w 3068"/>
                <a:gd name="T41" fmla="*/ 1207 h 1534"/>
                <a:gd name="T42" fmla="*/ 738 w 3068"/>
                <a:gd name="T43" fmla="*/ 1312 h 1534"/>
                <a:gd name="T44" fmla="*/ 902 w 3068"/>
                <a:gd name="T45" fmla="*/ 1399 h 1534"/>
                <a:gd name="T46" fmla="*/ 1078 w 3068"/>
                <a:gd name="T47" fmla="*/ 1465 h 1534"/>
                <a:gd name="T48" fmla="*/ 1262 w 3068"/>
                <a:gd name="T49" fmla="*/ 1511 h 1534"/>
                <a:gd name="T50" fmla="*/ 1455 w 3068"/>
                <a:gd name="T51" fmla="*/ 1532 h 1534"/>
                <a:gd name="T52" fmla="*/ 1613 w 3068"/>
                <a:gd name="T53" fmla="*/ 1532 h 1534"/>
                <a:gd name="T54" fmla="*/ 1805 w 3068"/>
                <a:gd name="T55" fmla="*/ 1511 h 1534"/>
                <a:gd name="T56" fmla="*/ 1990 w 3068"/>
                <a:gd name="T57" fmla="*/ 1465 h 1534"/>
                <a:gd name="T58" fmla="*/ 2165 w 3068"/>
                <a:gd name="T59" fmla="*/ 1399 h 1534"/>
                <a:gd name="T60" fmla="*/ 2329 w 3068"/>
                <a:gd name="T61" fmla="*/ 1312 h 1534"/>
                <a:gd name="T62" fmla="*/ 2481 w 3068"/>
                <a:gd name="T63" fmla="*/ 1207 h 1534"/>
                <a:gd name="T64" fmla="*/ 2618 w 3068"/>
                <a:gd name="T65" fmla="*/ 1085 h 1534"/>
                <a:gd name="T66" fmla="*/ 2741 w 3068"/>
                <a:gd name="T67" fmla="*/ 947 h 1534"/>
                <a:gd name="T68" fmla="*/ 2845 w 3068"/>
                <a:gd name="T69" fmla="*/ 795 h 1534"/>
                <a:gd name="T70" fmla="*/ 2933 w 3068"/>
                <a:gd name="T71" fmla="*/ 631 h 1534"/>
                <a:gd name="T72" fmla="*/ 2999 w 3068"/>
                <a:gd name="T73" fmla="*/ 456 h 1534"/>
                <a:gd name="T74" fmla="*/ 3043 w 3068"/>
                <a:gd name="T75" fmla="*/ 272 h 1534"/>
                <a:gd name="T76" fmla="*/ 3066 w 3068"/>
                <a:gd name="T77" fmla="*/ 79 h 1534"/>
                <a:gd name="T78" fmla="*/ 2691 w 3068"/>
                <a:gd name="T79" fmla="*/ 30 h 1534"/>
                <a:gd name="T80" fmla="*/ 2678 w 3068"/>
                <a:gd name="T81" fmla="*/ 176 h 1534"/>
                <a:gd name="T82" fmla="*/ 2647 w 3068"/>
                <a:gd name="T83" fmla="*/ 317 h 1534"/>
                <a:gd name="T84" fmla="*/ 2600 w 3068"/>
                <a:gd name="T85" fmla="*/ 451 h 1534"/>
                <a:gd name="T86" fmla="*/ 2537 w 3068"/>
                <a:gd name="T87" fmla="*/ 576 h 1534"/>
                <a:gd name="T88" fmla="*/ 2461 w 3068"/>
                <a:gd name="T89" fmla="*/ 693 h 1534"/>
                <a:gd name="T90" fmla="*/ 2372 w 3068"/>
                <a:gd name="T91" fmla="*/ 798 h 1534"/>
                <a:gd name="T92" fmla="*/ 2270 w 3068"/>
                <a:gd name="T93" fmla="*/ 893 h 1534"/>
                <a:gd name="T94" fmla="*/ 2158 w 3068"/>
                <a:gd name="T95" fmla="*/ 975 h 1534"/>
                <a:gd name="T96" fmla="*/ 2035 w 3068"/>
                <a:gd name="T97" fmla="*/ 1044 h 1534"/>
                <a:gd name="T98" fmla="*/ 1905 w 3068"/>
                <a:gd name="T99" fmla="*/ 1097 h 1534"/>
                <a:gd name="T100" fmla="*/ 1766 w 3068"/>
                <a:gd name="T101" fmla="*/ 1134 h 1534"/>
                <a:gd name="T102" fmla="*/ 1622 w 3068"/>
                <a:gd name="T103" fmla="*/ 1153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8" h="1534">
                  <a:moveTo>
                    <a:pt x="1534" y="1158"/>
                  </a:moveTo>
                  <a:lnTo>
                    <a:pt x="1534" y="1158"/>
                  </a:lnTo>
                  <a:lnTo>
                    <a:pt x="1504" y="1157"/>
                  </a:lnTo>
                  <a:lnTo>
                    <a:pt x="1474" y="1156"/>
                  </a:lnTo>
                  <a:lnTo>
                    <a:pt x="1444" y="1153"/>
                  </a:lnTo>
                  <a:lnTo>
                    <a:pt x="1416" y="1151"/>
                  </a:lnTo>
                  <a:lnTo>
                    <a:pt x="1386" y="1148"/>
                  </a:lnTo>
                  <a:lnTo>
                    <a:pt x="1357" y="1144"/>
                  </a:lnTo>
                  <a:lnTo>
                    <a:pt x="1329" y="1140"/>
                  </a:lnTo>
                  <a:lnTo>
                    <a:pt x="1300" y="1134"/>
                  </a:lnTo>
                  <a:lnTo>
                    <a:pt x="1273" y="1128"/>
                  </a:lnTo>
                  <a:lnTo>
                    <a:pt x="1244" y="1120"/>
                  </a:lnTo>
                  <a:lnTo>
                    <a:pt x="1217" y="1113"/>
                  </a:lnTo>
                  <a:lnTo>
                    <a:pt x="1190" y="1105"/>
                  </a:lnTo>
                  <a:lnTo>
                    <a:pt x="1163" y="1097"/>
                  </a:lnTo>
                  <a:lnTo>
                    <a:pt x="1135" y="1087"/>
                  </a:lnTo>
                  <a:lnTo>
                    <a:pt x="1110" y="1077"/>
                  </a:lnTo>
                  <a:lnTo>
                    <a:pt x="1083" y="1066"/>
                  </a:lnTo>
                  <a:lnTo>
                    <a:pt x="1057" y="1055"/>
                  </a:lnTo>
                  <a:lnTo>
                    <a:pt x="1032" y="1044"/>
                  </a:lnTo>
                  <a:lnTo>
                    <a:pt x="1006" y="1031"/>
                  </a:lnTo>
                  <a:lnTo>
                    <a:pt x="982" y="1018"/>
                  </a:lnTo>
                  <a:lnTo>
                    <a:pt x="957" y="1004"/>
                  </a:lnTo>
                  <a:lnTo>
                    <a:pt x="934" y="989"/>
                  </a:lnTo>
                  <a:lnTo>
                    <a:pt x="910" y="975"/>
                  </a:lnTo>
                  <a:lnTo>
                    <a:pt x="887" y="959"/>
                  </a:lnTo>
                  <a:lnTo>
                    <a:pt x="863" y="943"/>
                  </a:lnTo>
                  <a:lnTo>
                    <a:pt x="841" y="927"/>
                  </a:lnTo>
                  <a:lnTo>
                    <a:pt x="819" y="910"/>
                  </a:lnTo>
                  <a:lnTo>
                    <a:pt x="797" y="893"/>
                  </a:lnTo>
                  <a:lnTo>
                    <a:pt x="776" y="875"/>
                  </a:lnTo>
                  <a:lnTo>
                    <a:pt x="756" y="857"/>
                  </a:lnTo>
                  <a:lnTo>
                    <a:pt x="735" y="838"/>
                  </a:lnTo>
                  <a:lnTo>
                    <a:pt x="715" y="819"/>
                  </a:lnTo>
                  <a:lnTo>
                    <a:pt x="696" y="798"/>
                  </a:lnTo>
                  <a:lnTo>
                    <a:pt x="677" y="778"/>
                  </a:lnTo>
                  <a:lnTo>
                    <a:pt x="659" y="757"/>
                  </a:lnTo>
                  <a:lnTo>
                    <a:pt x="641" y="737"/>
                  </a:lnTo>
                  <a:lnTo>
                    <a:pt x="623" y="714"/>
                  </a:lnTo>
                  <a:lnTo>
                    <a:pt x="606" y="693"/>
                  </a:lnTo>
                  <a:lnTo>
                    <a:pt x="589" y="669"/>
                  </a:lnTo>
                  <a:lnTo>
                    <a:pt x="574" y="647"/>
                  </a:lnTo>
                  <a:lnTo>
                    <a:pt x="558" y="624"/>
                  </a:lnTo>
                  <a:lnTo>
                    <a:pt x="544" y="600"/>
                  </a:lnTo>
                  <a:lnTo>
                    <a:pt x="530" y="576"/>
                  </a:lnTo>
                  <a:lnTo>
                    <a:pt x="516" y="551"/>
                  </a:lnTo>
                  <a:lnTo>
                    <a:pt x="503" y="527"/>
                  </a:lnTo>
                  <a:lnTo>
                    <a:pt x="490" y="502"/>
                  </a:lnTo>
                  <a:lnTo>
                    <a:pt x="479" y="477"/>
                  </a:lnTo>
                  <a:lnTo>
                    <a:pt x="467" y="451"/>
                  </a:lnTo>
                  <a:lnTo>
                    <a:pt x="456" y="424"/>
                  </a:lnTo>
                  <a:lnTo>
                    <a:pt x="447" y="398"/>
                  </a:lnTo>
                  <a:lnTo>
                    <a:pt x="437" y="371"/>
                  </a:lnTo>
                  <a:lnTo>
                    <a:pt x="428" y="344"/>
                  </a:lnTo>
                  <a:lnTo>
                    <a:pt x="420" y="317"/>
                  </a:lnTo>
                  <a:lnTo>
                    <a:pt x="412" y="289"/>
                  </a:lnTo>
                  <a:lnTo>
                    <a:pt x="406" y="261"/>
                  </a:lnTo>
                  <a:lnTo>
                    <a:pt x="400" y="233"/>
                  </a:lnTo>
                  <a:lnTo>
                    <a:pt x="394" y="205"/>
                  </a:lnTo>
                  <a:lnTo>
                    <a:pt x="390" y="176"/>
                  </a:lnTo>
                  <a:lnTo>
                    <a:pt x="386" y="147"/>
                  </a:lnTo>
                  <a:lnTo>
                    <a:pt x="383" y="118"/>
                  </a:lnTo>
                  <a:lnTo>
                    <a:pt x="379" y="90"/>
                  </a:lnTo>
                  <a:lnTo>
                    <a:pt x="378" y="60"/>
                  </a:lnTo>
                  <a:lnTo>
                    <a:pt x="376" y="30"/>
                  </a:lnTo>
                  <a:lnTo>
                    <a:pt x="37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1" y="79"/>
                  </a:lnTo>
                  <a:lnTo>
                    <a:pt x="4" y="118"/>
                  </a:lnTo>
                  <a:lnTo>
                    <a:pt x="7" y="157"/>
                  </a:lnTo>
                  <a:lnTo>
                    <a:pt x="12" y="195"/>
                  </a:lnTo>
                  <a:lnTo>
                    <a:pt x="17" y="233"/>
                  </a:lnTo>
                  <a:lnTo>
                    <a:pt x="23" y="272"/>
                  </a:lnTo>
                  <a:lnTo>
                    <a:pt x="31" y="309"/>
                  </a:lnTo>
                  <a:lnTo>
                    <a:pt x="38" y="346"/>
                  </a:lnTo>
                  <a:lnTo>
                    <a:pt x="48" y="384"/>
                  </a:lnTo>
                  <a:lnTo>
                    <a:pt x="57" y="420"/>
                  </a:lnTo>
                  <a:lnTo>
                    <a:pt x="68" y="456"/>
                  </a:lnTo>
                  <a:lnTo>
                    <a:pt x="80" y="493"/>
                  </a:lnTo>
                  <a:lnTo>
                    <a:pt x="93" y="528"/>
                  </a:lnTo>
                  <a:lnTo>
                    <a:pt x="105" y="563"/>
                  </a:lnTo>
                  <a:lnTo>
                    <a:pt x="120" y="597"/>
                  </a:lnTo>
                  <a:lnTo>
                    <a:pt x="135" y="631"/>
                  </a:lnTo>
                  <a:lnTo>
                    <a:pt x="151" y="665"/>
                  </a:lnTo>
                  <a:lnTo>
                    <a:pt x="167" y="698"/>
                  </a:lnTo>
                  <a:lnTo>
                    <a:pt x="184" y="731"/>
                  </a:lnTo>
                  <a:lnTo>
                    <a:pt x="202" y="763"/>
                  </a:lnTo>
                  <a:lnTo>
                    <a:pt x="222" y="795"/>
                  </a:lnTo>
                  <a:lnTo>
                    <a:pt x="241" y="827"/>
                  </a:lnTo>
                  <a:lnTo>
                    <a:pt x="261" y="858"/>
                  </a:lnTo>
                  <a:lnTo>
                    <a:pt x="282" y="888"/>
                  </a:lnTo>
                  <a:lnTo>
                    <a:pt x="305" y="918"/>
                  </a:lnTo>
                  <a:lnTo>
                    <a:pt x="327" y="947"/>
                  </a:lnTo>
                  <a:lnTo>
                    <a:pt x="350" y="975"/>
                  </a:lnTo>
                  <a:lnTo>
                    <a:pt x="374" y="1004"/>
                  </a:lnTo>
                  <a:lnTo>
                    <a:pt x="397" y="1032"/>
                  </a:lnTo>
                  <a:lnTo>
                    <a:pt x="423" y="1059"/>
                  </a:lnTo>
                  <a:lnTo>
                    <a:pt x="449" y="1085"/>
                  </a:lnTo>
                  <a:lnTo>
                    <a:pt x="475" y="1111"/>
                  </a:lnTo>
                  <a:lnTo>
                    <a:pt x="502" y="1135"/>
                  </a:lnTo>
                  <a:lnTo>
                    <a:pt x="530" y="1160"/>
                  </a:lnTo>
                  <a:lnTo>
                    <a:pt x="557" y="1183"/>
                  </a:lnTo>
                  <a:lnTo>
                    <a:pt x="586" y="1207"/>
                  </a:lnTo>
                  <a:lnTo>
                    <a:pt x="616" y="1229"/>
                  </a:lnTo>
                  <a:lnTo>
                    <a:pt x="646" y="1252"/>
                  </a:lnTo>
                  <a:lnTo>
                    <a:pt x="676" y="1272"/>
                  </a:lnTo>
                  <a:lnTo>
                    <a:pt x="707" y="1292"/>
                  </a:lnTo>
                  <a:lnTo>
                    <a:pt x="738" y="1312"/>
                  </a:lnTo>
                  <a:lnTo>
                    <a:pt x="770" y="1330"/>
                  </a:lnTo>
                  <a:lnTo>
                    <a:pt x="803" y="1349"/>
                  </a:lnTo>
                  <a:lnTo>
                    <a:pt x="836" y="1367"/>
                  </a:lnTo>
                  <a:lnTo>
                    <a:pt x="869" y="1383"/>
                  </a:lnTo>
                  <a:lnTo>
                    <a:pt x="902" y="1399"/>
                  </a:lnTo>
                  <a:lnTo>
                    <a:pt x="937" y="1414"/>
                  </a:lnTo>
                  <a:lnTo>
                    <a:pt x="971" y="1427"/>
                  </a:lnTo>
                  <a:lnTo>
                    <a:pt x="1006" y="1441"/>
                  </a:lnTo>
                  <a:lnTo>
                    <a:pt x="1041" y="1453"/>
                  </a:lnTo>
                  <a:lnTo>
                    <a:pt x="1078" y="1465"/>
                  </a:lnTo>
                  <a:lnTo>
                    <a:pt x="1114" y="1475"/>
                  </a:lnTo>
                  <a:lnTo>
                    <a:pt x="1150" y="1486"/>
                  </a:lnTo>
                  <a:lnTo>
                    <a:pt x="1187" y="1495"/>
                  </a:lnTo>
                  <a:lnTo>
                    <a:pt x="1225" y="1503"/>
                  </a:lnTo>
                  <a:lnTo>
                    <a:pt x="1262" y="1511"/>
                  </a:lnTo>
                  <a:lnTo>
                    <a:pt x="1300" y="1516"/>
                  </a:lnTo>
                  <a:lnTo>
                    <a:pt x="1338" y="1522"/>
                  </a:lnTo>
                  <a:lnTo>
                    <a:pt x="1377" y="1527"/>
                  </a:lnTo>
                  <a:lnTo>
                    <a:pt x="1416" y="1530"/>
                  </a:lnTo>
                  <a:lnTo>
                    <a:pt x="1455" y="1532"/>
                  </a:lnTo>
                  <a:lnTo>
                    <a:pt x="1494" y="1534"/>
                  </a:lnTo>
                  <a:lnTo>
                    <a:pt x="1534" y="1534"/>
                  </a:lnTo>
                  <a:lnTo>
                    <a:pt x="1534" y="1534"/>
                  </a:lnTo>
                  <a:lnTo>
                    <a:pt x="1573" y="1534"/>
                  </a:lnTo>
                  <a:lnTo>
                    <a:pt x="1613" y="1532"/>
                  </a:lnTo>
                  <a:lnTo>
                    <a:pt x="1651" y="1530"/>
                  </a:lnTo>
                  <a:lnTo>
                    <a:pt x="1691" y="1527"/>
                  </a:lnTo>
                  <a:lnTo>
                    <a:pt x="1729" y="1522"/>
                  </a:lnTo>
                  <a:lnTo>
                    <a:pt x="1767" y="1516"/>
                  </a:lnTo>
                  <a:lnTo>
                    <a:pt x="1805" y="1511"/>
                  </a:lnTo>
                  <a:lnTo>
                    <a:pt x="1843" y="1503"/>
                  </a:lnTo>
                  <a:lnTo>
                    <a:pt x="1880" y="1495"/>
                  </a:lnTo>
                  <a:lnTo>
                    <a:pt x="1917" y="1486"/>
                  </a:lnTo>
                  <a:lnTo>
                    <a:pt x="1954" y="1475"/>
                  </a:lnTo>
                  <a:lnTo>
                    <a:pt x="1990" y="1465"/>
                  </a:lnTo>
                  <a:lnTo>
                    <a:pt x="2025" y="1453"/>
                  </a:lnTo>
                  <a:lnTo>
                    <a:pt x="2062" y="1441"/>
                  </a:lnTo>
                  <a:lnTo>
                    <a:pt x="2096" y="1427"/>
                  </a:lnTo>
                  <a:lnTo>
                    <a:pt x="2131" y="1414"/>
                  </a:lnTo>
                  <a:lnTo>
                    <a:pt x="2165" y="1399"/>
                  </a:lnTo>
                  <a:lnTo>
                    <a:pt x="2199" y="1383"/>
                  </a:lnTo>
                  <a:lnTo>
                    <a:pt x="2232" y="1367"/>
                  </a:lnTo>
                  <a:lnTo>
                    <a:pt x="2265" y="1349"/>
                  </a:lnTo>
                  <a:lnTo>
                    <a:pt x="2297" y="1330"/>
                  </a:lnTo>
                  <a:lnTo>
                    <a:pt x="2329" y="1312"/>
                  </a:lnTo>
                  <a:lnTo>
                    <a:pt x="2360" y="1292"/>
                  </a:lnTo>
                  <a:lnTo>
                    <a:pt x="2391" y="1272"/>
                  </a:lnTo>
                  <a:lnTo>
                    <a:pt x="2422" y="1252"/>
                  </a:lnTo>
                  <a:lnTo>
                    <a:pt x="2452" y="1229"/>
                  </a:lnTo>
                  <a:lnTo>
                    <a:pt x="2481" y="1207"/>
                  </a:lnTo>
                  <a:lnTo>
                    <a:pt x="2509" y="1183"/>
                  </a:lnTo>
                  <a:lnTo>
                    <a:pt x="2537" y="1160"/>
                  </a:lnTo>
                  <a:lnTo>
                    <a:pt x="2565" y="1135"/>
                  </a:lnTo>
                  <a:lnTo>
                    <a:pt x="2593" y="1111"/>
                  </a:lnTo>
                  <a:lnTo>
                    <a:pt x="2618" y="1085"/>
                  </a:lnTo>
                  <a:lnTo>
                    <a:pt x="2644" y="1059"/>
                  </a:lnTo>
                  <a:lnTo>
                    <a:pt x="2669" y="1032"/>
                  </a:lnTo>
                  <a:lnTo>
                    <a:pt x="2694" y="1004"/>
                  </a:lnTo>
                  <a:lnTo>
                    <a:pt x="2717" y="975"/>
                  </a:lnTo>
                  <a:lnTo>
                    <a:pt x="2741" y="947"/>
                  </a:lnTo>
                  <a:lnTo>
                    <a:pt x="2763" y="918"/>
                  </a:lnTo>
                  <a:lnTo>
                    <a:pt x="2784" y="888"/>
                  </a:lnTo>
                  <a:lnTo>
                    <a:pt x="2806" y="858"/>
                  </a:lnTo>
                  <a:lnTo>
                    <a:pt x="2826" y="827"/>
                  </a:lnTo>
                  <a:lnTo>
                    <a:pt x="2845" y="795"/>
                  </a:lnTo>
                  <a:lnTo>
                    <a:pt x="2864" y="763"/>
                  </a:lnTo>
                  <a:lnTo>
                    <a:pt x="2883" y="731"/>
                  </a:lnTo>
                  <a:lnTo>
                    <a:pt x="2900" y="698"/>
                  </a:lnTo>
                  <a:lnTo>
                    <a:pt x="2917" y="665"/>
                  </a:lnTo>
                  <a:lnTo>
                    <a:pt x="2933" y="631"/>
                  </a:lnTo>
                  <a:lnTo>
                    <a:pt x="2948" y="597"/>
                  </a:lnTo>
                  <a:lnTo>
                    <a:pt x="2961" y="563"/>
                  </a:lnTo>
                  <a:lnTo>
                    <a:pt x="2974" y="528"/>
                  </a:lnTo>
                  <a:lnTo>
                    <a:pt x="2987" y="493"/>
                  </a:lnTo>
                  <a:lnTo>
                    <a:pt x="2999" y="456"/>
                  </a:lnTo>
                  <a:lnTo>
                    <a:pt x="3009" y="420"/>
                  </a:lnTo>
                  <a:lnTo>
                    <a:pt x="3019" y="384"/>
                  </a:lnTo>
                  <a:lnTo>
                    <a:pt x="3029" y="346"/>
                  </a:lnTo>
                  <a:lnTo>
                    <a:pt x="3037" y="309"/>
                  </a:lnTo>
                  <a:lnTo>
                    <a:pt x="3043" y="272"/>
                  </a:lnTo>
                  <a:lnTo>
                    <a:pt x="3050" y="233"/>
                  </a:lnTo>
                  <a:lnTo>
                    <a:pt x="3055" y="195"/>
                  </a:lnTo>
                  <a:lnTo>
                    <a:pt x="3059" y="157"/>
                  </a:lnTo>
                  <a:lnTo>
                    <a:pt x="3064" y="118"/>
                  </a:lnTo>
                  <a:lnTo>
                    <a:pt x="3066" y="79"/>
                  </a:lnTo>
                  <a:lnTo>
                    <a:pt x="3067" y="39"/>
                  </a:lnTo>
                  <a:lnTo>
                    <a:pt x="3068" y="0"/>
                  </a:lnTo>
                  <a:lnTo>
                    <a:pt x="2691" y="0"/>
                  </a:lnTo>
                  <a:lnTo>
                    <a:pt x="2691" y="0"/>
                  </a:lnTo>
                  <a:lnTo>
                    <a:pt x="2691" y="30"/>
                  </a:lnTo>
                  <a:lnTo>
                    <a:pt x="2690" y="60"/>
                  </a:lnTo>
                  <a:lnTo>
                    <a:pt x="2687" y="90"/>
                  </a:lnTo>
                  <a:lnTo>
                    <a:pt x="2685" y="118"/>
                  </a:lnTo>
                  <a:lnTo>
                    <a:pt x="2682" y="147"/>
                  </a:lnTo>
                  <a:lnTo>
                    <a:pt x="2678" y="176"/>
                  </a:lnTo>
                  <a:lnTo>
                    <a:pt x="2672" y="205"/>
                  </a:lnTo>
                  <a:lnTo>
                    <a:pt x="2667" y="233"/>
                  </a:lnTo>
                  <a:lnTo>
                    <a:pt x="2661" y="261"/>
                  </a:lnTo>
                  <a:lnTo>
                    <a:pt x="2654" y="289"/>
                  </a:lnTo>
                  <a:lnTo>
                    <a:pt x="2647" y="317"/>
                  </a:lnTo>
                  <a:lnTo>
                    <a:pt x="2638" y="344"/>
                  </a:lnTo>
                  <a:lnTo>
                    <a:pt x="2630" y="371"/>
                  </a:lnTo>
                  <a:lnTo>
                    <a:pt x="2620" y="398"/>
                  </a:lnTo>
                  <a:lnTo>
                    <a:pt x="2611" y="424"/>
                  </a:lnTo>
                  <a:lnTo>
                    <a:pt x="2600" y="451"/>
                  </a:lnTo>
                  <a:lnTo>
                    <a:pt x="2588" y="477"/>
                  </a:lnTo>
                  <a:lnTo>
                    <a:pt x="2577" y="502"/>
                  </a:lnTo>
                  <a:lnTo>
                    <a:pt x="2565" y="527"/>
                  </a:lnTo>
                  <a:lnTo>
                    <a:pt x="2551" y="551"/>
                  </a:lnTo>
                  <a:lnTo>
                    <a:pt x="2537" y="576"/>
                  </a:lnTo>
                  <a:lnTo>
                    <a:pt x="2523" y="600"/>
                  </a:lnTo>
                  <a:lnTo>
                    <a:pt x="2508" y="624"/>
                  </a:lnTo>
                  <a:lnTo>
                    <a:pt x="2493" y="647"/>
                  </a:lnTo>
                  <a:lnTo>
                    <a:pt x="2477" y="669"/>
                  </a:lnTo>
                  <a:lnTo>
                    <a:pt x="2461" y="693"/>
                  </a:lnTo>
                  <a:lnTo>
                    <a:pt x="2444" y="714"/>
                  </a:lnTo>
                  <a:lnTo>
                    <a:pt x="2426" y="737"/>
                  </a:lnTo>
                  <a:lnTo>
                    <a:pt x="2409" y="757"/>
                  </a:lnTo>
                  <a:lnTo>
                    <a:pt x="2390" y="778"/>
                  </a:lnTo>
                  <a:lnTo>
                    <a:pt x="2372" y="798"/>
                  </a:lnTo>
                  <a:lnTo>
                    <a:pt x="2352" y="819"/>
                  </a:lnTo>
                  <a:lnTo>
                    <a:pt x="2332" y="838"/>
                  </a:lnTo>
                  <a:lnTo>
                    <a:pt x="2312" y="857"/>
                  </a:lnTo>
                  <a:lnTo>
                    <a:pt x="2291" y="875"/>
                  </a:lnTo>
                  <a:lnTo>
                    <a:pt x="2270" y="893"/>
                  </a:lnTo>
                  <a:lnTo>
                    <a:pt x="2248" y="910"/>
                  </a:lnTo>
                  <a:lnTo>
                    <a:pt x="2226" y="927"/>
                  </a:lnTo>
                  <a:lnTo>
                    <a:pt x="2203" y="943"/>
                  </a:lnTo>
                  <a:lnTo>
                    <a:pt x="2181" y="959"/>
                  </a:lnTo>
                  <a:lnTo>
                    <a:pt x="2158" y="975"/>
                  </a:lnTo>
                  <a:lnTo>
                    <a:pt x="2134" y="989"/>
                  </a:lnTo>
                  <a:lnTo>
                    <a:pt x="2110" y="1004"/>
                  </a:lnTo>
                  <a:lnTo>
                    <a:pt x="2085" y="1018"/>
                  </a:lnTo>
                  <a:lnTo>
                    <a:pt x="2061" y="1031"/>
                  </a:lnTo>
                  <a:lnTo>
                    <a:pt x="2035" y="1044"/>
                  </a:lnTo>
                  <a:lnTo>
                    <a:pt x="2009" y="1055"/>
                  </a:lnTo>
                  <a:lnTo>
                    <a:pt x="1984" y="1066"/>
                  </a:lnTo>
                  <a:lnTo>
                    <a:pt x="1958" y="1077"/>
                  </a:lnTo>
                  <a:lnTo>
                    <a:pt x="1932" y="1087"/>
                  </a:lnTo>
                  <a:lnTo>
                    <a:pt x="1905" y="1097"/>
                  </a:lnTo>
                  <a:lnTo>
                    <a:pt x="1878" y="1105"/>
                  </a:lnTo>
                  <a:lnTo>
                    <a:pt x="1851" y="1113"/>
                  </a:lnTo>
                  <a:lnTo>
                    <a:pt x="1823" y="1120"/>
                  </a:lnTo>
                  <a:lnTo>
                    <a:pt x="1795" y="1128"/>
                  </a:lnTo>
                  <a:lnTo>
                    <a:pt x="1766" y="1134"/>
                  </a:lnTo>
                  <a:lnTo>
                    <a:pt x="1739" y="1140"/>
                  </a:lnTo>
                  <a:lnTo>
                    <a:pt x="1710" y="1144"/>
                  </a:lnTo>
                  <a:lnTo>
                    <a:pt x="1681" y="1148"/>
                  </a:lnTo>
                  <a:lnTo>
                    <a:pt x="1652" y="1151"/>
                  </a:lnTo>
                  <a:lnTo>
                    <a:pt x="1622" y="1153"/>
                  </a:lnTo>
                  <a:lnTo>
                    <a:pt x="1594" y="1156"/>
                  </a:lnTo>
                  <a:lnTo>
                    <a:pt x="1564" y="1157"/>
                  </a:lnTo>
                  <a:lnTo>
                    <a:pt x="1534" y="1158"/>
                  </a:lnTo>
                  <a:lnTo>
                    <a:pt x="1534" y="1158"/>
                  </a:lnTo>
                  <a:close/>
                </a:path>
              </a:pathLst>
            </a:custGeom>
            <a:solidFill>
              <a:schemeClr val="accent2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4" name="Freeform: Shape 2"/>
            <p:cNvSpPr>
              <a:spLocks/>
            </p:cNvSpPr>
            <p:nvPr/>
          </p:nvSpPr>
          <p:spPr bwMode="auto">
            <a:xfrm>
              <a:off x="2211528" y="3613304"/>
              <a:ext cx="2820891" cy="1409985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5" name="Freeform: Shape 3"/>
            <p:cNvSpPr>
              <a:spLocks/>
            </p:cNvSpPr>
            <p:nvPr/>
          </p:nvSpPr>
          <p:spPr bwMode="auto">
            <a:xfrm>
              <a:off x="7159584" y="3613304"/>
              <a:ext cx="2820889" cy="1409985"/>
            </a:xfrm>
            <a:custGeom>
              <a:avLst/>
              <a:gdLst>
                <a:gd name="T0" fmla="*/ 1624 w 3069"/>
                <a:gd name="T1" fmla="*/ 381 h 1534"/>
                <a:gd name="T2" fmla="*/ 1768 w 3069"/>
                <a:gd name="T3" fmla="*/ 400 h 1534"/>
                <a:gd name="T4" fmla="*/ 1906 w 3069"/>
                <a:gd name="T5" fmla="*/ 437 h 1534"/>
                <a:gd name="T6" fmla="*/ 2036 w 3069"/>
                <a:gd name="T7" fmla="*/ 490 h 1534"/>
                <a:gd name="T8" fmla="*/ 2159 w 3069"/>
                <a:gd name="T9" fmla="*/ 559 h 1534"/>
                <a:gd name="T10" fmla="*/ 2271 w 3069"/>
                <a:gd name="T11" fmla="*/ 641 h 1534"/>
                <a:gd name="T12" fmla="*/ 2372 w 3069"/>
                <a:gd name="T13" fmla="*/ 736 h 1534"/>
                <a:gd name="T14" fmla="*/ 2462 w 3069"/>
                <a:gd name="T15" fmla="*/ 841 h 1534"/>
                <a:gd name="T16" fmla="*/ 2538 w 3069"/>
                <a:gd name="T17" fmla="*/ 958 h 1534"/>
                <a:gd name="T18" fmla="*/ 2601 w 3069"/>
                <a:gd name="T19" fmla="*/ 1083 h 1534"/>
                <a:gd name="T20" fmla="*/ 2648 w 3069"/>
                <a:gd name="T21" fmla="*/ 1217 h 1534"/>
                <a:gd name="T22" fmla="*/ 2679 w 3069"/>
                <a:gd name="T23" fmla="*/ 1358 h 1534"/>
                <a:gd name="T24" fmla="*/ 2692 w 3069"/>
                <a:gd name="T25" fmla="*/ 1504 h 1534"/>
                <a:gd name="T26" fmla="*/ 3067 w 3069"/>
                <a:gd name="T27" fmla="*/ 1455 h 1534"/>
                <a:gd name="T28" fmla="*/ 3045 w 3069"/>
                <a:gd name="T29" fmla="*/ 1262 h 1534"/>
                <a:gd name="T30" fmla="*/ 3000 w 3069"/>
                <a:gd name="T31" fmla="*/ 1078 h 1534"/>
                <a:gd name="T32" fmla="*/ 2933 w 3069"/>
                <a:gd name="T33" fmla="*/ 903 h 1534"/>
                <a:gd name="T34" fmla="*/ 2846 w 3069"/>
                <a:gd name="T35" fmla="*/ 739 h 1534"/>
                <a:gd name="T36" fmla="*/ 2742 w 3069"/>
                <a:gd name="T37" fmla="*/ 587 h 1534"/>
                <a:gd name="T38" fmla="*/ 2619 w 3069"/>
                <a:gd name="T39" fmla="*/ 449 h 1534"/>
                <a:gd name="T40" fmla="*/ 2482 w 3069"/>
                <a:gd name="T41" fmla="*/ 327 h 1534"/>
                <a:gd name="T42" fmla="*/ 2330 w 3069"/>
                <a:gd name="T43" fmla="*/ 222 h 1534"/>
                <a:gd name="T44" fmla="*/ 2166 w 3069"/>
                <a:gd name="T45" fmla="*/ 135 h 1534"/>
                <a:gd name="T46" fmla="*/ 1990 w 3069"/>
                <a:gd name="T47" fmla="*/ 69 h 1534"/>
                <a:gd name="T48" fmla="*/ 1806 w 3069"/>
                <a:gd name="T49" fmla="*/ 23 h 1534"/>
                <a:gd name="T50" fmla="*/ 1614 w 3069"/>
                <a:gd name="T51" fmla="*/ 2 h 1534"/>
                <a:gd name="T52" fmla="*/ 1455 w 3069"/>
                <a:gd name="T53" fmla="*/ 2 h 1534"/>
                <a:gd name="T54" fmla="*/ 1263 w 3069"/>
                <a:gd name="T55" fmla="*/ 23 h 1534"/>
                <a:gd name="T56" fmla="*/ 1079 w 3069"/>
                <a:gd name="T57" fmla="*/ 69 h 1534"/>
                <a:gd name="T58" fmla="*/ 903 w 3069"/>
                <a:gd name="T59" fmla="*/ 135 h 1534"/>
                <a:gd name="T60" fmla="*/ 739 w 3069"/>
                <a:gd name="T61" fmla="*/ 222 h 1534"/>
                <a:gd name="T62" fmla="*/ 587 w 3069"/>
                <a:gd name="T63" fmla="*/ 327 h 1534"/>
                <a:gd name="T64" fmla="*/ 450 w 3069"/>
                <a:gd name="T65" fmla="*/ 449 h 1534"/>
                <a:gd name="T66" fmla="*/ 327 w 3069"/>
                <a:gd name="T67" fmla="*/ 587 h 1534"/>
                <a:gd name="T68" fmla="*/ 223 w 3069"/>
                <a:gd name="T69" fmla="*/ 739 h 1534"/>
                <a:gd name="T70" fmla="*/ 135 w 3069"/>
                <a:gd name="T71" fmla="*/ 903 h 1534"/>
                <a:gd name="T72" fmla="*/ 69 w 3069"/>
                <a:gd name="T73" fmla="*/ 1078 h 1534"/>
                <a:gd name="T74" fmla="*/ 25 w 3069"/>
                <a:gd name="T75" fmla="*/ 1262 h 1534"/>
                <a:gd name="T76" fmla="*/ 2 w 3069"/>
                <a:gd name="T77" fmla="*/ 1455 h 1534"/>
                <a:gd name="T78" fmla="*/ 377 w 3069"/>
                <a:gd name="T79" fmla="*/ 1504 h 1534"/>
                <a:gd name="T80" fmla="*/ 390 w 3069"/>
                <a:gd name="T81" fmla="*/ 1358 h 1534"/>
                <a:gd name="T82" fmla="*/ 421 w 3069"/>
                <a:gd name="T83" fmla="*/ 1217 h 1534"/>
                <a:gd name="T84" fmla="*/ 468 w 3069"/>
                <a:gd name="T85" fmla="*/ 1083 h 1534"/>
                <a:gd name="T86" fmla="*/ 531 w 3069"/>
                <a:gd name="T87" fmla="*/ 958 h 1534"/>
                <a:gd name="T88" fmla="*/ 608 w 3069"/>
                <a:gd name="T89" fmla="*/ 841 h 1534"/>
                <a:gd name="T90" fmla="*/ 697 w 3069"/>
                <a:gd name="T91" fmla="*/ 736 h 1534"/>
                <a:gd name="T92" fmla="*/ 798 w 3069"/>
                <a:gd name="T93" fmla="*/ 641 h 1534"/>
                <a:gd name="T94" fmla="*/ 910 w 3069"/>
                <a:gd name="T95" fmla="*/ 559 h 1534"/>
                <a:gd name="T96" fmla="*/ 1033 w 3069"/>
                <a:gd name="T97" fmla="*/ 490 h 1534"/>
                <a:gd name="T98" fmla="*/ 1163 w 3069"/>
                <a:gd name="T99" fmla="*/ 437 h 1534"/>
                <a:gd name="T100" fmla="*/ 1302 w 3069"/>
                <a:gd name="T101" fmla="*/ 400 h 1534"/>
                <a:gd name="T102" fmla="*/ 1446 w 3069"/>
                <a:gd name="T103" fmla="*/ 381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69" h="1534">
                  <a:moveTo>
                    <a:pt x="1534" y="376"/>
                  </a:moveTo>
                  <a:lnTo>
                    <a:pt x="1534" y="376"/>
                  </a:lnTo>
                  <a:lnTo>
                    <a:pt x="1564" y="377"/>
                  </a:lnTo>
                  <a:lnTo>
                    <a:pt x="1594" y="378"/>
                  </a:lnTo>
                  <a:lnTo>
                    <a:pt x="1624" y="381"/>
                  </a:lnTo>
                  <a:lnTo>
                    <a:pt x="1652" y="383"/>
                  </a:lnTo>
                  <a:lnTo>
                    <a:pt x="1682" y="386"/>
                  </a:lnTo>
                  <a:lnTo>
                    <a:pt x="1711" y="390"/>
                  </a:lnTo>
                  <a:lnTo>
                    <a:pt x="1740" y="394"/>
                  </a:lnTo>
                  <a:lnTo>
                    <a:pt x="1768" y="400"/>
                  </a:lnTo>
                  <a:lnTo>
                    <a:pt x="1796" y="406"/>
                  </a:lnTo>
                  <a:lnTo>
                    <a:pt x="1824" y="414"/>
                  </a:lnTo>
                  <a:lnTo>
                    <a:pt x="1852" y="421"/>
                  </a:lnTo>
                  <a:lnTo>
                    <a:pt x="1878" y="429"/>
                  </a:lnTo>
                  <a:lnTo>
                    <a:pt x="1906" y="437"/>
                  </a:lnTo>
                  <a:lnTo>
                    <a:pt x="1933" y="447"/>
                  </a:lnTo>
                  <a:lnTo>
                    <a:pt x="1958" y="457"/>
                  </a:lnTo>
                  <a:lnTo>
                    <a:pt x="1985" y="468"/>
                  </a:lnTo>
                  <a:lnTo>
                    <a:pt x="2011" y="479"/>
                  </a:lnTo>
                  <a:lnTo>
                    <a:pt x="2036" y="490"/>
                  </a:lnTo>
                  <a:lnTo>
                    <a:pt x="2062" y="503"/>
                  </a:lnTo>
                  <a:lnTo>
                    <a:pt x="2086" y="516"/>
                  </a:lnTo>
                  <a:lnTo>
                    <a:pt x="2111" y="530"/>
                  </a:lnTo>
                  <a:lnTo>
                    <a:pt x="2134" y="545"/>
                  </a:lnTo>
                  <a:lnTo>
                    <a:pt x="2159" y="559"/>
                  </a:lnTo>
                  <a:lnTo>
                    <a:pt x="2181" y="575"/>
                  </a:lnTo>
                  <a:lnTo>
                    <a:pt x="2205" y="591"/>
                  </a:lnTo>
                  <a:lnTo>
                    <a:pt x="2227" y="607"/>
                  </a:lnTo>
                  <a:lnTo>
                    <a:pt x="2249" y="624"/>
                  </a:lnTo>
                  <a:lnTo>
                    <a:pt x="2271" y="641"/>
                  </a:lnTo>
                  <a:lnTo>
                    <a:pt x="2292" y="659"/>
                  </a:lnTo>
                  <a:lnTo>
                    <a:pt x="2312" y="677"/>
                  </a:lnTo>
                  <a:lnTo>
                    <a:pt x="2333" y="696"/>
                  </a:lnTo>
                  <a:lnTo>
                    <a:pt x="2353" y="715"/>
                  </a:lnTo>
                  <a:lnTo>
                    <a:pt x="2372" y="736"/>
                  </a:lnTo>
                  <a:lnTo>
                    <a:pt x="2391" y="756"/>
                  </a:lnTo>
                  <a:lnTo>
                    <a:pt x="2409" y="777"/>
                  </a:lnTo>
                  <a:lnTo>
                    <a:pt x="2427" y="797"/>
                  </a:lnTo>
                  <a:lnTo>
                    <a:pt x="2445" y="820"/>
                  </a:lnTo>
                  <a:lnTo>
                    <a:pt x="2462" y="841"/>
                  </a:lnTo>
                  <a:lnTo>
                    <a:pt x="2479" y="865"/>
                  </a:lnTo>
                  <a:lnTo>
                    <a:pt x="2495" y="887"/>
                  </a:lnTo>
                  <a:lnTo>
                    <a:pt x="2510" y="910"/>
                  </a:lnTo>
                  <a:lnTo>
                    <a:pt x="2524" y="934"/>
                  </a:lnTo>
                  <a:lnTo>
                    <a:pt x="2538" y="958"/>
                  </a:lnTo>
                  <a:lnTo>
                    <a:pt x="2552" y="983"/>
                  </a:lnTo>
                  <a:lnTo>
                    <a:pt x="2565" y="1007"/>
                  </a:lnTo>
                  <a:lnTo>
                    <a:pt x="2578" y="1032"/>
                  </a:lnTo>
                  <a:lnTo>
                    <a:pt x="2589" y="1057"/>
                  </a:lnTo>
                  <a:lnTo>
                    <a:pt x="2601" y="1083"/>
                  </a:lnTo>
                  <a:lnTo>
                    <a:pt x="2612" y="1110"/>
                  </a:lnTo>
                  <a:lnTo>
                    <a:pt x="2621" y="1136"/>
                  </a:lnTo>
                  <a:lnTo>
                    <a:pt x="2631" y="1163"/>
                  </a:lnTo>
                  <a:lnTo>
                    <a:pt x="2640" y="1190"/>
                  </a:lnTo>
                  <a:lnTo>
                    <a:pt x="2648" y="1217"/>
                  </a:lnTo>
                  <a:lnTo>
                    <a:pt x="2656" y="1245"/>
                  </a:lnTo>
                  <a:lnTo>
                    <a:pt x="2662" y="1273"/>
                  </a:lnTo>
                  <a:lnTo>
                    <a:pt x="2668" y="1301"/>
                  </a:lnTo>
                  <a:lnTo>
                    <a:pt x="2674" y="1329"/>
                  </a:lnTo>
                  <a:lnTo>
                    <a:pt x="2679" y="1358"/>
                  </a:lnTo>
                  <a:lnTo>
                    <a:pt x="2682" y="1387"/>
                  </a:lnTo>
                  <a:lnTo>
                    <a:pt x="2685" y="1416"/>
                  </a:lnTo>
                  <a:lnTo>
                    <a:pt x="2689" y="1444"/>
                  </a:lnTo>
                  <a:lnTo>
                    <a:pt x="2691" y="1474"/>
                  </a:lnTo>
                  <a:lnTo>
                    <a:pt x="2692" y="1504"/>
                  </a:lnTo>
                  <a:lnTo>
                    <a:pt x="2692" y="1534"/>
                  </a:lnTo>
                  <a:lnTo>
                    <a:pt x="3069" y="1534"/>
                  </a:lnTo>
                  <a:lnTo>
                    <a:pt x="3069" y="1534"/>
                  </a:lnTo>
                  <a:lnTo>
                    <a:pt x="3068" y="1495"/>
                  </a:lnTo>
                  <a:lnTo>
                    <a:pt x="3067" y="1455"/>
                  </a:lnTo>
                  <a:lnTo>
                    <a:pt x="3064" y="1416"/>
                  </a:lnTo>
                  <a:lnTo>
                    <a:pt x="3061" y="1377"/>
                  </a:lnTo>
                  <a:lnTo>
                    <a:pt x="3056" y="1339"/>
                  </a:lnTo>
                  <a:lnTo>
                    <a:pt x="3051" y="1301"/>
                  </a:lnTo>
                  <a:lnTo>
                    <a:pt x="3045" y="1262"/>
                  </a:lnTo>
                  <a:lnTo>
                    <a:pt x="3037" y="1225"/>
                  </a:lnTo>
                  <a:lnTo>
                    <a:pt x="3030" y="1188"/>
                  </a:lnTo>
                  <a:lnTo>
                    <a:pt x="3020" y="1150"/>
                  </a:lnTo>
                  <a:lnTo>
                    <a:pt x="3011" y="1114"/>
                  </a:lnTo>
                  <a:lnTo>
                    <a:pt x="3000" y="1078"/>
                  </a:lnTo>
                  <a:lnTo>
                    <a:pt x="2988" y="1041"/>
                  </a:lnTo>
                  <a:lnTo>
                    <a:pt x="2975" y="1006"/>
                  </a:lnTo>
                  <a:lnTo>
                    <a:pt x="2963" y="971"/>
                  </a:lnTo>
                  <a:lnTo>
                    <a:pt x="2948" y="937"/>
                  </a:lnTo>
                  <a:lnTo>
                    <a:pt x="2933" y="903"/>
                  </a:lnTo>
                  <a:lnTo>
                    <a:pt x="2918" y="869"/>
                  </a:lnTo>
                  <a:lnTo>
                    <a:pt x="2901" y="836"/>
                  </a:lnTo>
                  <a:lnTo>
                    <a:pt x="2884" y="803"/>
                  </a:lnTo>
                  <a:lnTo>
                    <a:pt x="2866" y="771"/>
                  </a:lnTo>
                  <a:lnTo>
                    <a:pt x="2846" y="739"/>
                  </a:lnTo>
                  <a:lnTo>
                    <a:pt x="2827" y="707"/>
                  </a:lnTo>
                  <a:lnTo>
                    <a:pt x="2807" y="676"/>
                  </a:lnTo>
                  <a:lnTo>
                    <a:pt x="2786" y="646"/>
                  </a:lnTo>
                  <a:lnTo>
                    <a:pt x="2764" y="616"/>
                  </a:lnTo>
                  <a:lnTo>
                    <a:pt x="2742" y="587"/>
                  </a:lnTo>
                  <a:lnTo>
                    <a:pt x="2718" y="559"/>
                  </a:lnTo>
                  <a:lnTo>
                    <a:pt x="2695" y="530"/>
                  </a:lnTo>
                  <a:lnTo>
                    <a:pt x="2671" y="502"/>
                  </a:lnTo>
                  <a:lnTo>
                    <a:pt x="2645" y="475"/>
                  </a:lnTo>
                  <a:lnTo>
                    <a:pt x="2619" y="449"/>
                  </a:lnTo>
                  <a:lnTo>
                    <a:pt x="2593" y="423"/>
                  </a:lnTo>
                  <a:lnTo>
                    <a:pt x="2566" y="399"/>
                  </a:lnTo>
                  <a:lnTo>
                    <a:pt x="2538" y="374"/>
                  </a:lnTo>
                  <a:lnTo>
                    <a:pt x="2511" y="351"/>
                  </a:lnTo>
                  <a:lnTo>
                    <a:pt x="2482" y="327"/>
                  </a:lnTo>
                  <a:lnTo>
                    <a:pt x="2452" y="305"/>
                  </a:lnTo>
                  <a:lnTo>
                    <a:pt x="2423" y="282"/>
                  </a:lnTo>
                  <a:lnTo>
                    <a:pt x="2392" y="262"/>
                  </a:lnTo>
                  <a:lnTo>
                    <a:pt x="2361" y="242"/>
                  </a:lnTo>
                  <a:lnTo>
                    <a:pt x="2330" y="222"/>
                  </a:lnTo>
                  <a:lnTo>
                    <a:pt x="2298" y="204"/>
                  </a:lnTo>
                  <a:lnTo>
                    <a:pt x="2265" y="185"/>
                  </a:lnTo>
                  <a:lnTo>
                    <a:pt x="2233" y="167"/>
                  </a:lnTo>
                  <a:lnTo>
                    <a:pt x="2199" y="151"/>
                  </a:lnTo>
                  <a:lnTo>
                    <a:pt x="2166" y="135"/>
                  </a:lnTo>
                  <a:lnTo>
                    <a:pt x="2132" y="120"/>
                  </a:lnTo>
                  <a:lnTo>
                    <a:pt x="2097" y="107"/>
                  </a:lnTo>
                  <a:lnTo>
                    <a:pt x="2062" y="93"/>
                  </a:lnTo>
                  <a:lnTo>
                    <a:pt x="2027" y="81"/>
                  </a:lnTo>
                  <a:lnTo>
                    <a:pt x="1990" y="69"/>
                  </a:lnTo>
                  <a:lnTo>
                    <a:pt x="1954" y="59"/>
                  </a:lnTo>
                  <a:lnTo>
                    <a:pt x="1918" y="48"/>
                  </a:lnTo>
                  <a:lnTo>
                    <a:pt x="1881" y="39"/>
                  </a:lnTo>
                  <a:lnTo>
                    <a:pt x="1843" y="31"/>
                  </a:lnTo>
                  <a:lnTo>
                    <a:pt x="1806" y="23"/>
                  </a:lnTo>
                  <a:lnTo>
                    <a:pt x="1769" y="18"/>
                  </a:lnTo>
                  <a:lnTo>
                    <a:pt x="1730" y="12"/>
                  </a:lnTo>
                  <a:lnTo>
                    <a:pt x="1692" y="7"/>
                  </a:lnTo>
                  <a:lnTo>
                    <a:pt x="1652" y="4"/>
                  </a:lnTo>
                  <a:lnTo>
                    <a:pt x="1614" y="2"/>
                  </a:lnTo>
                  <a:lnTo>
                    <a:pt x="1575" y="0"/>
                  </a:lnTo>
                  <a:lnTo>
                    <a:pt x="1534" y="0"/>
                  </a:lnTo>
                  <a:lnTo>
                    <a:pt x="1534" y="0"/>
                  </a:lnTo>
                  <a:lnTo>
                    <a:pt x="1495" y="0"/>
                  </a:lnTo>
                  <a:lnTo>
                    <a:pt x="1455" y="2"/>
                  </a:lnTo>
                  <a:lnTo>
                    <a:pt x="1417" y="4"/>
                  </a:lnTo>
                  <a:lnTo>
                    <a:pt x="1377" y="7"/>
                  </a:lnTo>
                  <a:lnTo>
                    <a:pt x="1339" y="12"/>
                  </a:lnTo>
                  <a:lnTo>
                    <a:pt x="1301" y="18"/>
                  </a:lnTo>
                  <a:lnTo>
                    <a:pt x="1263" y="23"/>
                  </a:lnTo>
                  <a:lnTo>
                    <a:pt x="1225" y="31"/>
                  </a:lnTo>
                  <a:lnTo>
                    <a:pt x="1188" y="39"/>
                  </a:lnTo>
                  <a:lnTo>
                    <a:pt x="1151" y="48"/>
                  </a:lnTo>
                  <a:lnTo>
                    <a:pt x="1114" y="59"/>
                  </a:lnTo>
                  <a:lnTo>
                    <a:pt x="1079" y="69"/>
                  </a:lnTo>
                  <a:lnTo>
                    <a:pt x="1043" y="81"/>
                  </a:lnTo>
                  <a:lnTo>
                    <a:pt x="1007" y="93"/>
                  </a:lnTo>
                  <a:lnTo>
                    <a:pt x="972" y="107"/>
                  </a:lnTo>
                  <a:lnTo>
                    <a:pt x="937" y="120"/>
                  </a:lnTo>
                  <a:lnTo>
                    <a:pt x="903" y="135"/>
                  </a:lnTo>
                  <a:lnTo>
                    <a:pt x="870" y="151"/>
                  </a:lnTo>
                  <a:lnTo>
                    <a:pt x="836" y="167"/>
                  </a:lnTo>
                  <a:lnTo>
                    <a:pt x="803" y="185"/>
                  </a:lnTo>
                  <a:lnTo>
                    <a:pt x="771" y="204"/>
                  </a:lnTo>
                  <a:lnTo>
                    <a:pt x="739" y="222"/>
                  </a:lnTo>
                  <a:lnTo>
                    <a:pt x="708" y="242"/>
                  </a:lnTo>
                  <a:lnTo>
                    <a:pt x="677" y="262"/>
                  </a:lnTo>
                  <a:lnTo>
                    <a:pt x="646" y="282"/>
                  </a:lnTo>
                  <a:lnTo>
                    <a:pt x="616" y="305"/>
                  </a:lnTo>
                  <a:lnTo>
                    <a:pt x="587" y="327"/>
                  </a:lnTo>
                  <a:lnTo>
                    <a:pt x="559" y="351"/>
                  </a:lnTo>
                  <a:lnTo>
                    <a:pt x="531" y="374"/>
                  </a:lnTo>
                  <a:lnTo>
                    <a:pt x="503" y="399"/>
                  </a:lnTo>
                  <a:lnTo>
                    <a:pt x="477" y="423"/>
                  </a:lnTo>
                  <a:lnTo>
                    <a:pt x="450" y="449"/>
                  </a:lnTo>
                  <a:lnTo>
                    <a:pt x="424" y="475"/>
                  </a:lnTo>
                  <a:lnTo>
                    <a:pt x="399" y="502"/>
                  </a:lnTo>
                  <a:lnTo>
                    <a:pt x="374" y="530"/>
                  </a:lnTo>
                  <a:lnTo>
                    <a:pt x="351" y="559"/>
                  </a:lnTo>
                  <a:lnTo>
                    <a:pt x="327" y="587"/>
                  </a:lnTo>
                  <a:lnTo>
                    <a:pt x="305" y="616"/>
                  </a:lnTo>
                  <a:lnTo>
                    <a:pt x="284" y="646"/>
                  </a:lnTo>
                  <a:lnTo>
                    <a:pt x="262" y="676"/>
                  </a:lnTo>
                  <a:lnTo>
                    <a:pt x="242" y="707"/>
                  </a:lnTo>
                  <a:lnTo>
                    <a:pt x="223" y="739"/>
                  </a:lnTo>
                  <a:lnTo>
                    <a:pt x="204" y="771"/>
                  </a:lnTo>
                  <a:lnTo>
                    <a:pt x="185" y="803"/>
                  </a:lnTo>
                  <a:lnTo>
                    <a:pt x="168" y="836"/>
                  </a:lnTo>
                  <a:lnTo>
                    <a:pt x="151" y="869"/>
                  </a:lnTo>
                  <a:lnTo>
                    <a:pt x="135" y="903"/>
                  </a:lnTo>
                  <a:lnTo>
                    <a:pt x="120" y="937"/>
                  </a:lnTo>
                  <a:lnTo>
                    <a:pt x="107" y="971"/>
                  </a:lnTo>
                  <a:lnTo>
                    <a:pt x="94" y="1006"/>
                  </a:lnTo>
                  <a:lnTo>
                    <a:pt x="81" y="1041"/>
                  </a:lnTo>
                  <a:lnTo>
                    <a:pt x="69" y="1078"/>
                  </a:lnTo>
                  <a:lnTo>
                    <a:pt x="59" y="1114"/>
                  </a:lnTo>
                  <a:lnTo>
                    <a:pt x="49" y="1150"/>
                  </a:lnTo>
                  <a:lnTo>
                    <a:pt x="39" y="1188"/>
                  </a:lnTo>
                  <a:lnTo>
                    <a:pt x="32" y="1225"/>
                  </a:lnTo>
                  <a:lnTo>
                    <a:pt x="25" y="1262"/>
                  </a:lnTo>
                  <a:lnTo>
                    <a:pt x="18" y="1301"/>
                  </a:lnTo>
                  <a:lnTo>
                    <a:pt x="13" y="1339"/>
                  </a:lnTo>
                  <a:lnTo>
                    <a:pt x="9" y="1377"/>
                  </a:lnTo>
                  <a:lnTo>
                    <a:pt x="5" y="1416"/>
                  </a:lnTo>
                  <a:lnTo>
                    <a:pt x="2" y="1455"/>
                  </a:lnTo>
                  <a:lnTo>
                    <a:pt x="1" y="1495"/>
                  </a:lnTo>
                  <a:lnTo>
                    <a:pt x="0" y="1534"/>
                  </a:lnTo>
                  <a:lnTo>
                    <a:pt x="377" y="1534"/>
                  </a:lnTo>
                  <a:lnTo>
                    <a:pt x="377" y="1534"/>
                  </a:lnTo>
                  <a:lnTo>
                    <a:pt x="377" y="1504"/>
                  </a:lnTo>
                  <a:lnTo>
                    <a:pt x="378" y="1474"/>
                  </a:lnTo>
                  <a:lnTo>
                    <a:pt x="381" y="1444"/>
                  </a:lnTo>
                  <a:lnTo>
                    <a:pt x="383" y="1416"/>
                  </a:lnTo>
                  <a:lnTo>
                    <a:pt x="387" y="1387"/>
                  </a:lnTo>
                  <a:lnTo>
                    <a:pt x="390" y="1358"/>
                  </a:lnTo>
                  <a:lnTo>
                    <a:pt x="396" y="1329"/>
                  </a:lnTo>
                  <a:lnTo>
                    <a:pt x="401" y="1301"/>
                  </a:lnTo>
                  <a:lnTo>
                    <a:pt x="407" y="1273"/>
                  </a:lnTo>
                  <a:lnTo>
                    <a:pt x="414" y="1245"/>
                  </a:lnTo>
                  <a:lnTo>
                    <a:pt x="421" y="1217"/>
                  </a:lnTo>
                  <a:lnTo>
                    <a:pt x="430" y="1190"/>
                  </a:lnTo>
                  <a:lnTo>
                    <a:pt x="438" y="1163"/>
                  </a:lnTo>
                  <a:lnTo>
                    <a:pt x="448" y="1136"/>
                  </a:lnTo>
                  <a:lnTo>
                    <a:pt x="457" y="1110"/>
                  </a:lnTo>
                  <a:lnTo>
                    <a:pt x="468" y="1083"/>
                  </a:lnTo>
                  <a:lnTo>
                    <a:pt x="480" y="1057"/>
                  </a:lnTo>
                  <a:lnTo>
                    <a:pt x="491" y="1032"/>
                  </a:lnTo>
                  <a:lnTo>
                    <a:pt x="504" y="1007"/>
                  </a:lnTo>
                  <a:lnTo>
                    <a:pt x="517" y="983"/>
                  </a:lnTo>
                  <a:lnTo>
                    <a:pt x="531" y="958"/>
                  </a:lnTo>
                  <a:lnTo>
                    <a:pt x="545" y="934"/>
                  </a:lnTo>
                  <a:lnTo>
                    <a:pt x="560" y="910"/>
                  </a:lnTo>
                  <a:lnTo>
                    <a:pt x="575" y="887"/>
                  </a:lnTo>
                  <a:lnTo>
                    <a:pt x="591" y="865"/>
                  </a:lnTo>
                  <a:lnTo>
                    <a:pt x="608" y="841"/>
                  </a:lnTo>
                  <a:lnTo>
                    <a:pt x="624" y="820"/>
                  </a:lnTo>
                  <a:lnTo>
                    <a:pt x="642" y="797"/>
                  </a:lnTo>
                  <a:lnTo>
                    <a:pt x="660" y="777"/>
                  </a:lnTo>
                  <a:lnTo>
                    <a:pt x="678" y="756"/>
                  </a:lnTo>
                  <a:lnTo>
                    <a:pt x="697" y="736"/>
                  </a:lnTo>
                  <a:lnTo>
                    <a:pt x="716" y="715"/>
                  </a:lnTo>
                  <a:lnTo>
                    <a:pt x="736" y="696"/>
                  </a:lnTo>
                  <a:lnTo>
                    <a:pt x="757" y="677"/>
                  </a:lnTo>
                  <a:lnTo>
                    <a:pt x="777" y="659"/>
                  </a:lnTo>
                  <a:lnTo>
                    <a:pt x="798" y="641"/>
                  </a:lnTo>
                  <a:lnTo>
                    <a:pt x="820" y="624"/>
                  </a:lnTo>
                  <a:lnTo>
                    <a:pt x="842" y="607"/>
                  </a:lnTo>
                  <a:lnTo>
                    <a:pt x="865" y="591"/>
                  </a:lnTo>
                  <a:lnTo>
                    <a:pt x="887" y="575"/>
                  </a:lnTo>
                  <a:lnTo>
                    <a:pt x="910" y="559"/>
                  </a:lnTo>
                  <a:lnTo>
                    <a:pt x="935" y="545"/>
                  </a:lnTo>
                  <a:lnTo>
                    <a:pt x="958" y="530"/>
                  </a:lnTo>
                  <a:lnTo>
                    <a:pt x="983" y="516"/>
                  </a:lnTo>
                  <a:lnTo>
                    <a:pt x="1007" y="503"/>
                  </a:lnTo>
                  <a:lnTo>
                    <a:pt x="1033" y="490"/>
                  </a:lnTo>
                  <a:lnTo>
                    <a:pt x="1059" y="479"/>
                  </a:lnTo>
                  <a:lnTo>
                    <a:pt x="1084" y="468"/>
                  </a:lnTo>
                  <a:lnTo>
                    <a:pt x="1110" y="457"/>
                  </a:lnTo>
                  <a:lnTo>
                    <a:pt x="1136" y="447"/>
                  </a:lnTo>
                  <a:lnTo>
                    <a:pt x="1163" y="437"/>
                  </a:lnTo>
                  <a:lnTo>
                    <a:pt x="1191" y="429"/>
                  </a:lnTo>
                  <a:lnTo>
                    <a:pt x="1217" y="421"/>
                  </a:lnTo>
                  <a:lnTo>
                    <a:pt x="1245" y="414"/>
                  </a:lnTo>
                  <a:lnTo>
                    <a:pt x="1273" y="406"/>
                  </a:lnTo>
                  <a:lnTo>
                    <a:pt x="1302" y="400"/>
                  </a:lnTo>
                  <a:lnTo>
                    <a:pt x="1329" y="394"/>
                  </a:lnTo>
                  <a:lnTo>
                    <a:pt x="1358" y="390"/>
                  </a:lnTo>
                  <a:lnTo>
                    <a:pt x="1387" y="386"/>
                  </a:lnTo>
                  <a:lnTo>
                    <a:pt x="1416" y="383"/>
                  </a:lnTo>
                  <a:lnTo>
                    <a:pt x="1446" y="381"/>
                  </a:lnTo>
                  <a:lnTo>
                    <a:pt x="1475" y="378"/>
                  </a:lnTo>
                  <a:lnTo>
                    <a:pt x="1504" y="377"/>
                  </a:lnTo>
                  <a:lnTo>
                    <a:pt x="1534" y="376"/>
                  </a:lnTo>
                  <a:lnTo>
                    <a:pt x="1534" y="376"/>
                  </a:lnTo>
                  <a:close/>
                </a:path>
              </a:pathLst>
            </a:custGeom>
            <a:solidFill>
              <a:schemeClr val="accent3"/>
            </a:solidFill>
            <a:ln w="3175">
              <a:noFill/>
            </a:ln>
          </p:spPr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6" name="TextBox 13"/>
            <p:cNvSpPr txBox="1">
              <a:spLocks/>
            </p:cNvSpPr>
            <p:nvPr/>
          </p:nvSpPr>
          <p:spPr bwMode="auto">
            <a:xfrm>
              <a:off x="2734576" y="6072080"/>
              <a:ext cx="1774795" cy="43277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ko-KR" altLang="en-US" sz="1400" b="1" dirty="0">
                  <a:solidFill>
                    <a:schemeClr val="accent1"/>
                  </a:solidFill>
                  <a:latin typeface="바른공군체 Medium" pitchFamily="34" charset="-127"/>
                  <a:ea typeface="바른공군체 Medium" pitchFamily="34" charset="-127"/>
                </a:rPr>
                <a:t>경기도 외곽지역에</a:t>
              </a:r>
              <a:endParaRPr lang="en-US" altLang="ko-KR" sz="1400" b="1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endParaRPr>
            </a:p>
            <a:p>
              <a:pPr algn="ctr">
                <a:buClr>
                  <a:prstClr val="white"/>
                </a:buClr>
                <a:defRPr/>
              </a:pPr>
              <a:r>
                <a:rPr lang="ko-KR" altLang="en-US" sz="1400" b="1" dirty="0">
                  <a:solidFill>
                    <a:schemeClr val="accent1"/>
                  </a:solidFill>
                  <a:latin typeface="바른공군체 Medium" pitchFamily="34" charset="-127"/>
                  <a:ea typeface="바른공군체 Medium" pitchFamily="34" charset="-127"/>
                </a:rPr>
                <a:t>주택을 공급하려는 </a:t>
              </a:r>
              <a:r>
                <a:rPr lang="ko-KR" altLang="en-US" sz="1400" b="1" dirty="0" err="1">
                  <a:solidFill>
                    <a:schemeClr val="accent1"/>
                  </a:solidFill>
                  <a:latin typeface="바른공군체 Medium" pitchFamily="34" charset="-127"/>
                  <a:ea typeface="바른공군체 Medium" pitchFamily="34" charset="-127"/>
                </a:rPr>
                <a:t>건설사</a:t>
              </a:r>
              <a:endParaRPr lang="zh-CN" altLang="en-US" sz="1400" b="1" dirty="0">
                <a:solidFill>
                  <a:schemeClr val="accent1"/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7" name="TextBox 16"/>
            <p:cNvSpPr txBox="1">
              <a:spLocks/>
            </p:cNvSpPr>
            <p:nvPr/>
          </p:nvSpPr>
          <p:spPr bwMode="auto">
            <a:xfrm>
              <a:off x="7765593" y="6238314"/>
              <a:ext cx="1774795" cy="246222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ko-KR" altLang="en-US" sz="1400" b="1" dirty="0">
                  <a:solidFill>
                    <a:schemeClr val="accent3"/>
                  </a:solidFill>
                  <a:latin typeface="바른공군체 Medium" pitchFamily="34" charset="-127"/>
                  <a:ea typeface="바른공군체 Medium" pitchFamily="34" charset="-127"/>
                </a:rPr>
                <a:t>부동산 투자회사</a:t>
              </a:r>
              <a:endParaRPr lang="zh-CN" altLang="en-US" sz="1400" b="1" dirty="0">
                <a:solidFill>
                  <a:schemeClr val="accent3"/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8" name="TextBox 19"/>
            <p:cNvSpPr txBox="1">
              <a:spLocks/>
            </p:cNvSpPr>
            <p:nvPr/>
          </p:nvSpPr>
          <p:spPr bwMode="auto">
            <a:xfrm>
              <a:off x="5208483" y="3613304"/>
              <a:ext cx="1774795" cy="432776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none" lIns="0" tIns="0" rIns="0" bIns="0" anchor="t" anchorCtr="0">
              <a:normAutofit/>
              <a:sp3d/>
            </a:bodyPr>
            <a:lstStyle/>
            <a:p>
              <a:pPr algn="ctr">
                <a:buClr>
                  <a:prstClr val="white"/>
                </a:buClr>
                <a:defRPr/>
              </a:pPr>
              <a:r>
                <a:rPr lang="en-US" altLang="zh-CN" sz="1400" b="1" dirty="0">
                  <a:solidFill>
                    <a:schemeClr val="accent2"/>
                  </a:solidFill>
                  <a:latin typeface="바른공군체 Medium" pitchFamily="34" charset="-127"/>
                  <a:ea typeface="바른공군체 Medium" pitchFamily="34" charset="-127"/>
                </a:rPr>
                <a:t>LH</a:t>
              </a:r>
              <a:r>
                <a:rPr lang="ko-KR" altLang="en-US" sz="1400" b="1" dirty="0">
                  <a:solidFill>
                    <a:schemeClr val="accent2"/>
                  </a:solidFill>
                  <a:latin typeface="바른공군체 Medium" pitchFamily="34" charset="-127"/>
                  <a:ea typeface="바른공군체 Medium" pitchFamily="34" charset="-127"/>
                </a:rPr>
                <a:t>한국토지주택공사</a:t>
              </a:r>
              <a:r>
                <a:rPr lang="en-US" altLang="ko-KR" sz="1400" b="1" dirty="0">
                  <a:solidFill>
                    <a:schemeClr val="accent2"/>
                  </a:solidFill>
                  <a:latin typeface="바른공군체 Medium" pitchFamily="34" charset="-127"/>
                  <a:ea typeface="바른공군체 Medium" pitchFamily="34" charset="-127"/>
                </a:rPr>
                <a:t>,</a:t>
              </a:r>
            </a:p>
            <a:p>
              <a:pPr algn="ctr">
                <a:buClr>
                  <a:prstClr val="white"/>
                </a:buClr>
                <a:defRPr/>
              </a:pPr>
              <a:r>
                <a:rPr lang="ko-KR" altLang="en-US" sz="1400" b="1" dirty="0">
                  <a:solidFill>
                    <a:schemeClr val="accent2"/>
                  </a:solidFill>
                  <a:latin typeface="바른공군체 Medium" pitchFamily="34" charset="-127"/>
                  <a:ea typeface="바른공군체 Medium" pitchFamily="34" charset="-127"/>
                </a:rPr>
                <a:t>국토교통부</a:t>
              </a:r>
              <a:endParaRPr lang="zh-CN" altLang="en-US" sz="1400" b="1" dirty="0">
                <a:solidFill>
                  <a:schemeClr val="accent2"/>
                </a:solidFill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41" name="Oval 24"/>
            <p:cNvSpPr/>
            <p:nvPr/>
          </p:nvSpPr>
          <p:spPr>
            <a:xfrm>
              <a:off x="5257846" y="4200259"/>
              <a:ext cx="1701495" cy="1701495"/>
            </a:xfrm>
            <a:prstGeom prst="ellipse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  <p:sp>
          <p:nvSpPr>
            <p:cNvPr id="39" name="Oval 26"/>
            <p:cNvSpPr/>
            <p:nvPr/>
          </p:nvSpPr>
          <p:spPr>
            <a:xfrm>
              <a:off x="7746837" y="4198590"/>
              <a:ext cx="1701495" cy="1701495"/>
            </a:xfrm>
            <a:prstGeom prst="ellipse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/>
              <a:endParaRPr dirty="0">
                <a:latin typeface="바른공군체 Medium" pitchFamily="34" charset="-127"/>
                <a:ea typeface="바른공군체 Medium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817394" y="5459136"/>
            <a:ext cx="45719" cy="590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1" y="6629400"/>
            <a:ext cx="12088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2">
                    <a:lumMod val="75000"/>
                  </a:schemeClr>
                </a:solidFill>
              </a:rPr>
              <a:t>출처 </a:t>
            </a:r>
            <a:r>
              <a:rPr lang="en-US" altLang="ko-KR" sz="1000" dirty="0">
                <a:solidFill>
                  <a:schemeClr val="bg2">
                    <a:lumMod val="75000"/>
                  </a:schemeClr>
                </a:solidFill>
              </a:rPr>
              <a:t>:https://www.flaticon.com/kr/free-icon/real-estate-agency_2139178?term=%EB%B6%80%EB%8F%99%EC%82%B0&amp;related_id=2139178</a:t>
            </a:r>
            <a:endParaRPr lang="ko-KR" altLang="en-US" sz="10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128213"/>
      </p:ext>
    </p:extLst>
  </p:cSld>
  <p:clrMapOvr>
    <a:masterClrMapping/>
  </p:clrMapOvr>
  <p:transition spd="slow" advTm="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2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2C3F50"/>
      </a:accent6>
      <a:hlink>
        <a:srgbClr val="2980B9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2980B9"/>
    </a:accent1>
    <a:accent2>
      <a:srgbClr val="16A085"/>
    </a:accent2>
    <a:accent3>
      <a:srgbClr val="9BBB59"/>
    </a:accent3>
    <a:accent4>
      <a:srgbClr val="F39C12"/>
    </a:accent4>
    <a:accent5>
      <a:srgbClr val="C0392B"/>
    </a:accent5>
    <a:accent6>
      <a:srgbClr val="2C3F50"/>
    </a:accent6>
    <a:hlink>
      <a:srgbClr val="2980B9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2120</TotalTime>
  <Words>3562</Words>
  <Application>Microsoft Office PowerPoint</Application>
  <PresentationFormat>와이드스크린</PresentationFormat>
  <Paragraphs>609</Paragraphs>
  <Slides>33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等线 Light</vt:lpstr>
      <vt:lpstr>휴먼둥근헤드라인</vt:lpstr>
      <vt:lpstr>바른공군체 Bold</vt:lpstr>
      <vt:lpstr>HY헤드라인M</vt:lpstr>
      <vt:lpstr>Calibri</vt:lpstr>
      <vt:lpstr>等线</vt:lpstr>
      <vt:lpstr>Impact</vt:lpstr>
      <vt:lpstr>Arial</vt:lpstr>
      <vt:lpstr>微软雅黑</vt:lpstr>
      <vt:lpstr>바른공군체 Medium</vt:lpstr>
      <vt:lpstr>Office 主题​​</vt:lpstr>
      <vt:lpstr>1_Office 主题​​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02</dc:title>
  <dc:creator>逆流的小鱼</dc:creator>
  <cp:lastModifiedBy>Eunchong</cp:lastModifiedBy>
  <cp:revision>223</cp:revision>
  <dcterms:created xsi:type="dcterms:W3CDTF">2017-04-10T03:26:21Z</dcterms:created>
  <dcterms:modified xsi:type="dcterms:W3CDTF">2023-02-12T06:19:14Z</dcterms:modified>
</cp:coreProperties>
</file>